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259" r:id="rId3"/>
    <p:sldId id="263" r:id="rId4"/>
    <p:sldId id="262" r:id="rId5"/>
    <p:sldId id="293" r:id="rId6"/>
    <p:sldId id="294" r:id="rId7"/>
    <p:sldId id="268" r:id="rId8"/>
    <p:sldId id="295" r:id="rId9"/>
    <p:sldId id="296" r:id="rId10"/>
    <p:sldId id="271" r:id="rId11"/>
    <p:sldId id="272" r:id="rId12"/>
    <p:sldId id="273" r:id="rId13"/>
    <p:sldId id="300" r:id="rId14"/>
    <p:sldId id="303" r:id="rId15"/>
    <p:sldId id="304" r:id="rId16"/>
    <p:sldId id="305" r:id="rId17"/>
    <p:sldId id="306" r:id="rId18"/>
    <p:sldId id="307" r:id="rId19"/>
    <p:sldId id="280" r:id="rId20"/>
    <p:sldId id="281" r:id="rId21"/>
    <p:sldId id="299" r:id="rId22"/>
    <p:sldId id="312" r:id="rId23"/>
    <p:sldId id="311" r:id="rId24"/>
    <p:sldId id="310" r:id="rId25"/>
    <p:sldId id="309" r:id="rId26"/>
    <p:sldId id="308" r:id="rId27"/>
    <p:sldId id="286" r:id="rId28"/>
    <p:sldId id="287" r:id="rId29"/>
    <p:sldId id="302" r:id="rId30"/>
    <p:sldId id="301" r:id="rId31"/>
    <p:sldId id="290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</p:showPr>
  <p:clrMru>
    <a:srgbClr val="CC9900"/>
    <a:srgbClr val="EA403B"/>
    <a:srgbClr val="A4A4A4"/>
    <a:srgbClr val="0E386A"/>
    <a:srgbClr val="1413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2" autoAdjust="0"/>
    <p:restoredTop sz="83630" autoAdjust="0"/>
  </p:normalViewPr>
  <p:slideViewPr>
    <p:cSldViewPr snapToGrid="0" snapToObjects="1"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LANNFP019\Users1\H1\H18592\Quarterly%20Briefing\Briefings\1Q10\Nonfarm%20Data%20(KPK%205-30-10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LANNFP019\Users1\H1\H18592\Quarterly%20Briefing\Briefings\1Q10\Nonfarm%20Data%20(KPK%205-30-10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ANNFP019\Users1\H1\H18592\Quarterly%20Briefing\Briefings\1Q10\Regional%20Nonfarm%20Change%20(KPK%205-30-10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ANNFP019\Users1\H1\H18592\Quarterly%20Briefing\Briefings\1Q10\Nation%20Nonfarm%20Sector%20Change%20(KPK%205-30-10)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HLANNFP019\Users1\H1\H18592\Quarterly%20Briefing\Briefings\1Q10\Cash%20Shiller%20and%20FHA%20index%20changes%20(KPK%205-30-10)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ANNFP019\Users1\H1\H18592\Quarterly%20Briefing\Briefings\1Q10\Building%20Permit%20Data%20(KPK%205-30-10)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ANNFP019\Users1\H1\H18592\Quarterly%20Briefing\Briefings\1Q10\Building%20Permit%20Data%20(KPK%205-30-10)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ANNFP019\Users1\H1\H18592\Quarterly%20Briefing\Briefings\1Q10\Building%20Permit%20Data%20(KPK%205-30-10)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HLANNFP019\Users1\H1\H18592\Quarterly%20Briefing\Briefings\1Q10\Building%20Permit%20Data%20(KPK%205-30-10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19434723437391"/>
          <c:y val="4.2662560731382491E-2"/>
          <c:w val="0.77989263176422452"/>
          <c:h val="0.79012692322243949"/>
        </c:manualLayout>
      </c:layout>
      <c:lineChart>
        <c:grouping val="standard"/>
        <c:ser>
          <c:idx val="0"/>
          <c:order val="0"/>
          <c:tx>
            <c:strRef>
              <c:f>Nonfarm!$E$1</c:f>
              <c:strCache>
                <c:ptCount val="1"/>
                <c:pt idx="0">
                  <c:v>12-Month Average</c:v>
                </c:pt>
              </c:strCache>
            </c:strRef>
          </c:tx>
          <c:marker>
            <c:symbol val="none"/>
          </c:marker>
          <c:cat>
            <c:numRef>
              <c:f>Nonfarm!$B$14:$B$139</c:f>
              <c:numCache>
                <c:formatCode>General</c:formatCode>
                <c:ptCount val="126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</c:numCache>
            </c:numRef>
          </c:cat>
          <c:val>
            <c:numRef>
              <c:f>Nonfarm!$E$14:$E$139</c:f>
              <c:numCache>
                <c:formatCode>0</c:formatCode>
                <c:ptCount val="126"/>
                <c:pt idx="0">
                  <c:v>129268.25</c:v>
                </c:pt>
                <c:pt idx="1">
                  <c:v>129516.75</c:v>
                </c:pt>
                <c:pt idx="2">
                  <c:v>129797.41666666637</c:v>
                </c:pt>
                <c:pt idx="3">
                  <c:v>130065.83333333333</c:v>
                </c:pt>
                <c:pt idx="4">
                  <c:v>130341.25</c:v>
                </c:pt>
                <c:pt idx="5">
                  <c:v>130598.91666666637</c:v>
                </c:pt>
                <c:pt idx="6">
                  <c:v>130827</c:v>
                </c:pt>
                <c:pt idx="7">
                  <c:v>131051.41666666637</c:v>
                </c:pt>
                <c:pt idx="8">
                  <c:v>131266.66666666666</c:v>
                </c:pt>
                <c:pt idx="9">
                  <c:v>131450.33333333328</c:v>
                </c:pt>
                <c:pt idx="10">
                  <c:v>131626</c:v>
                </c:pt>
                <c:pt idx="11">
                  <c:v>131784.83333333328</c:v>
                </c:pt>
                <c:pt idx="12">
                  <c:v>131924</c:v>
                </c:pt>
                <c:pt idx="13">
                  <c:v>132063.16666666666</c:v>
                </c:pt>
                <c:pt idx="14">
                  <c:v>132160.08333333328</c:v>
                </c:pt>
                <c:pt idx="15">
                  <c:v>132207.41666666666</c:v>
                </c:pt>
                <c:pt idx="16">
                  <c:v>132234</c:v>
                </c:pt>
                <c:pt idx="17">
                  <c:v>132249.08333333328</c:v>
                </c:pt>
                <c:pt idx="18">
                  <c:v>132241.66666666666</c:v>
                </c:pt>
                <c:pt idx="19">
                  <c:v>132227.33333333328</c:v>
                </c:pt>
                <c:pt idx="20">
                  <c:v>132179.25</c:v>
                </c:pt>
                <c:pt idx="21">
                  <c:v>132101.33333333328</c:v>
                </c:pt>
                <c:pt idx="22">
                  <c:v>131977.08333333328</c:v>
                </c:pt>
                <c:pt idx="23">
                  <c:v>131825.66666666666</c:v>
                </c:pt>
                <c:pt idx="24">
                  <c:v>131673.08333333328</c:v>
                </c:pt>
                <c:pt idx="25">
                  <c:v>131504.08333333328</c:v>
                </c:pt>
                <c:pt idx="26">
                  <c:v>131336</c:v>
                </c:pt>
                <c:pt idx="27">
                  <c:v>131182.91666666666</c:v>
                </c:pt>
                <c:pt idx="28">
                  <c:v>131034.83333333333</c:v>
                </c:pt>
                <c:pt idx="29">
                  <c:v>130886.91666666637</c:v>
                </c:pt>
                <c:pt idx="30">
                  <c:v>130743</c:v>
                </c:pt>
                <c:pt idx="31">
                  <c:v>130612.16666666667</c:v>
                </c:pt>
                <c:pt idx="32">
                  <c:v>130502.58333333333</c:v>
                </c:pt>
                <c:pt idx="33">
                  <c:v>130432.16666666667</c:v>
                </c:pt>
                <c:pt idx="34">
                  <c:v>130387.58333333333</c:v>
                </c:pt>
                <c:pt idx="35">
                  <c:v>130341</c:v>
                </c:pt>
                <c:pt idx="36">
                  <c:v>130311.5</c:v>
                </c:pt>
                <c:pt idx="37">
                  <c:v>130277.41666666637</c:v>
                </c:pt>
                <c:pt idx="38">
                  <c:v>130233.75</c:v>
                </c:pt>
                <c:pt idx="39">
                  <c:v>130195.75</c:v>
                </c:pt>
                <c:pt idx="40">
                  <c:v>130157.08333333333</c:v>
                </c:pt>
                <c:pt idx="41">
                  <c:v>130114.25</c:v>
                </c:pt>
                <c:pt idx="42">
                  <c:v>130080.08333333333</c:v>
                </c:pt>
                <c:pt idx="43">
                  <c:v>130043.16666666667</c:v>
                </c:pt>
                <c:pt idx="44">
                  <c:v>130017.83333333333</c:v>
                </c:pt>
                <c:pt idx="45">
                  <c:v>130002.66666666667</c:v>
                </c:pt>
                <c:pt idx="46">
                  <c:v>129991.25</c:v>
                </c:pt>
                <c:pt idx="47">
                  <c:v>129999.08333333333</c:v>
                </c:pt>
                <c:pt idx="48">
                  <c:v>130008.83333333333</c:v>
                </c:pt>
                <c:pt idx="49">
                  <c:v>130035.16666666667</c:v>
                </c:pt>
                <c:pt idx="50">
                  <c:v>130107.75</c:v>
                </c:pt>
                <c:pt idx="51">
                  <c:v>130219.25</c:v>
                </c:pt>
                <c:pt idx="52">
                  <c:v>130343.25</c:v>
                </c:pt>
                <c:pt idx="53">
                  <c:v>130477</c:v>
                </c:pt>
                <c:pt idx="54">
                  <c:v>130625.66666666667</c:v>
                </c:pt>
                <c:pt idx="55">
                  <c:v>130771.5</c:v>
                </c:pt>
                <c:pt idx="56">
                  <c:v>130922.75</c:v>
                </c:pt>
                <c:pt idx="57">
                  <c:v>131089.83333333328</c:v>
                </c:pt>
                <c:pt idx="58">
                  <c:v>131264.25</c:v>
                </c:pt>
                <c:pt idx="59">
                  <c:v>131434.91666666666</c:v>
                </c:pt>
                <c:pt idx="60">
                  <c:v>131601.91666666666</c:v>
                </c:pt>
                <c:pt idx="61">
                  <c:v>131786.83333333328</c:v>
                </c:pt>
                <c:pt idx="62">
                  <c:v>131955.08333333328</c:v>
                </c:pt>
                <c:pt idx="63">
                  <c:v>132130.75</c:v>
                </c:pt>
                <c:pt idx="64">
                  <c:v>132298.33333333328</c:v>
                </c:pt>
                <c:pt idx="65">
                  <c:v>132484.41666666666</c:v>
                </c:pt>
                <c:pt idx="66">
                  <c:v>132678.66666666666</c:v>
                </c:pt>
                <c:pt idx="67">
                  <c:v>132891.91666666666</c:v>
                </c:pt>
                <c:pt idx="68">
                  <c:v>133097.33333333328</c:v>
                </c:pt>
                <c:pt idx="69">
                  <c:v>133281.5</c:v>
                </c:pt>
                <c:pt idx="70">
                  <c:v>133491.16666666666</c:v>
                </c:pt>
                <c:pt idx="71">
                  <c:v>133702.83333333328</c:v>
                </c:pt>
                <c:pt idx="72">
                  <c:v>133918.83333333328</c:v>
                </c:pt>
                <c:pt idx="73">
                  <c:v>134143.16666666666</c:v>
                </c:pt>
                <c:pt idx="74">
                  <c:v>134379</c:v>
                </c:pt>
                <c:pt idx="75">
                  <c:v>134590.08333333328</c:v>
                </c:pt>
                <c:pt idx="76">
                  <c:v>134800.58333333328</c:v>
                </c:pt>
                <c:pt idx="77">
                  <c:v>134996.83333333328</c:v>
                </c:pt>
                <c:pt idx="78">
                  <c:v>135183.75</c:v>
                </c:pt>
                <c:pt idx="79">
                  <c:v>135367.08333333328</c:v>
                </c:pt>
                <c:pt idx="80">
                  <c:v>135554.08333333328</c:v>
                </c:pt>
                <c:pt idx="81">
                  <c:v>135738.66666666666</c:v>
                </c:pt>
                <c:pt idx="82">
                  <c:v>135908.66666666666</c:v>
                </c:pt>
                <c:pt idx="83">
                  <c:v>136086.41666666666</c:v>
                </c:pt>
                <c:pt idx="84">
                  <c:v>136252.33333333328</c:v>
                </c:pt>
                <c:pt idx="85">
                  <c:v>136398.5</c:v>
                </c:pt>
                <c:pt idx="86">
                  <c:v>136537.25</c:v>
                </c:pt>
                <c:pt idx="87">
                  <c:v>136666.83333333328</c:v>
                </c:pt>
                <c:pt idx="88">
                  <c:v>136807.91666666666</c:v>
                </c:pt>
                <c:pt idx="89">
                  <c:v>136949.25</c:v>
                </c:pt>
                <c:pt idx="90">
                  <c:v>137071.83333333328</c:v>
                </c:pt>
                <c:pt idx="91">
                  <c:v>137186.66666666666</c:v>
                </c:pt>
                <c:pt idx="92">
                  <c:v>137292.41666666666</c:v>
                </c:pt>
                <c:pt idx="93">
                  <c:v>137401.66666666666</c:v>
                </c:pt>
                <c:pt idx="94">
                  <c:v>137504.41666666666</c:v>
                </c:pt>
                <c:pt idx="95">
                  <c:v>137598.41666666666</c:v>
                </c:pt>
                <c:pt idx="96">
                  <c:v>137672.41666666666</c:v>
                </c:pt>
                <c:pt idx="97">
                  <c:v>137732</c:v>
                </c:pt>
                <c:pt idx="98">
                  <c:v>137766.25</c:v>
                </c:pt>
                <c:pt idx="99">
                  <c:v>137777.91666666666</c:v>
                </c:pt>
                <c:pt idx="100">
                  <c:v>137758.58333333328</c:v>
                </c:pt>
                <c:pt idx="101">
                  <c:v>137713.41666666666</c:v>
                </c:pt>
                <c:pt idx="102">
                  <c:v>137661.08333333328</c:v>
                </c:pt>
                <c:pt idx="103">
                  <c:v>137590</c:v>
                </c:pt>
                <c:pt idx="104">
                  <c:v>137476.66666666666</c:v>
                </c:pt>
                <c:pt idx="105">
                  <c:v>137325.58333333328</c:v>
                </c:pt>
                <c:pt idx="106">
                  <c:v>137092.08333333328</c:v>
                </c:pt>
                <c:pt idx="107">
                  <c:v>136790.33333333328</c:v>
                </c:pt>
                <c:pt idx="108">
                  <c:v>136433.25</c:v>
                </c:pt>
                <c:pt idx="109">
                  <c:v>136013.08333333328</c:v>
                </c:pt>
                <c:pt idx="110">
                  <c:v>135532.33333333328</c:v>
                </c:pt>
                <c:pt idx="111">
                  <c:v>135025.16666666666</c:v>
                </c:pt>
                <c:pt idx="112">
                  <c:v>134495.5</c:v>
                </c:pt>
                <c:pt idx="113">
                  <c:v>133936.16666666666</c:v>
                </c:pt>
                <c:pt idx="114">
                  <c:v>133371.16666666666</c:v>
                </c:pt>
                <c:pt idx="115">
                  <c:v>132807.5</c:v>
                </c:pt>
                <c:pt idx="116">
                  <c:v>132270.58333333328</c:v>
                </c:pt>
                <c:pt idx="117">
                  <c:v>131763.58333333328</c:v>
                </c:pt>
                <c:pt idx="118">
                  <c:v>131320.33333333328</c:v>
                </c:pt>
                <c:pt idx="119">
                  <c:v>130919.83333333333</c:v>
                </c:pt>
                <c:pt idx="120">
                  <c:v>130591.41666666637</c:v>
                </c:pt>
                <c:pt idx="121">
                  <c:v>130322.33333333333</c:v>
                </c:pt>
                <c:pt idx="122">
                  <c:v>130137.58333333333</c:v>
                </c:pt>
                <c:pt idx="123">
                  <c:v>130031.5</c:v>
                </c:pt>
                <c:pt idx="124">
                  <c:v>129992.58333333333</c:v>
                </c:pt>
                <c:pt idx="125">
                  <c:v>129977.58333333333</c:v>
                </c:pt>
              </c:numCache>
            </c:numRef>
          </c:val>
        </c:ser>
        <c:marker val="1"/>
        <c:axId val="100312192"/>
        <c:axId val="100313728"/>
      </c:lineChart>
      <c:catAx>
        <c:axId val="1003121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0313728"/>
        <c:crosses val="autoZero"/>
        <c:auto val="1"/>
        <c:lblAlgn val="ctr"/>
        <c:lblOffset val="100"/>
        <c:tickLblSkip val="12"/>
        <c:tickMarkSkip val="12"/>
      </c:catAx>
      <c:valAx>
        <c:axId val="10031372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0312192"/>
        <c:crosses val="autoZero"/>
        <c:crossBetween val="between"/>
      </c:valAx>
      <c:spPr>
        <a:solidFill>
          <a:schemeClr val="bg1"/>
        </a:solidFill>
      </c:spPr>
    </c:plotArea>
    <c:plotVisOnly val="1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17903161513095"/>
          <c:y val="5.1400554097404488E-2"/>
          <c:w val="0.77989263176422463"/>
          <c:h val="0.79822506561679785"/>
        </c:manualLayout>
      </c:layout>
      <c:lineChart>
        <c:grouping val="standard"/>
        <c:ser>
          <c:idx val="0"/>
          <c:order val="0"/>
          <c:tx>
            <c:strRef>
              <c:f>Nonfarm!$F$1</c:f>
              <c:strCache>
                <c:ptCount val="1"/>
                <c:pt idx="0">
                  <c:v>Percent Change</c:v>
                </c:pt>
              </c:strCache>
            </c:strRef>
          </c:tx>
          <c:marker>
            <c:symbol val="none"/>
          </c:marker>
          <c:cat>
            <c:numRef>
              <c:f>Nonfarm!$B$26:$B$139</c:f>
              <c:numCache>
                <c:formatCode>General</c:formatCode>
                <c:ptCount val="114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2001</c:v>
                </c:pt>
                <c:pt idx="9">
                  <c:v>2001</c:v>
                </c:pt>
                <c:pt idx="10">
                  <c:v>2001</c:v>
                </c:pt>
                <c:pt idx="11">
                  <c:v>2001</c:v>
                </c:pt>
                <c:pt idx="12">
                  <c:v>2002</c:v>
                </c:pt>
                <c:pt idx="13">
                  <c:v>2002</c:v>
                </c:pt>
                <c:pt idx="14">
                  <c:v>2002</c:v>
                </c:pt>
                <c:pt idx="15">
                  <c:v>2002</c:v>
                </c:pt>
                <c:pt idx="16">
                  <c:v>2002</c:v>
                </c:pt>
                <c:pt idx="17">
                  <c:v>2002</c:v>
                </c:pt>
                <c:pt idx="18">
                  <c:v>2002</c:v>
                </c:pt>
                <c:pt idx="19">
                  <c:v>2002</c:v>
                </c:pt>
                <c:pt idx="20">
                  <c:v>2002</c:v>
                </c:pt>
                <c:pt idx="21">
                  <c:v>2002</c:v>
                </c:pt>
                <c:pt idx="22">
                  <c:v>2002</c:v>
                </c:pt>
                <c:pt idx="23">
                  <c:v>2002</c:v>
                </c:pt>
                <c:pt idx="24">
                  <c:v>2003</c:v>
                </c:pt>
                <c:pt idx="25">
                  <c:v>2003</c:v>
                </c:pt>
                <c:pt idx="26">
                  <c:v>2003</c:v>
                </c:pt>
                <c:pt idx="27">
                  <c:v>2003</c:v>
                </c:pt>
                <c:pt idx="28">
                  <c:v>2003</c:v>
                </c:pt>
                <c:pt idx="29">
                  <c:v>2003</c:v>
                </c:pt>
                <c:pt idx="30">
                  <c:v>2003</c:v>
                </c:pt>
                <c:pt idx="31">
                  <c:v>2003</c:v>
                </c:pt>
                <c:pt idx="32">
                  <c:v>2003</c:v>
                </c:pt>
                <c:pt idx="33">
                  <c:v>2003</c:v>
                </c:pt>
                <c:pt idx="34">
                  <c:v>2003</c:v>
                </c:pt>
                <c:pt idx="35">
                  <c:v>2003</c:v>
                </c:pt>
                <c:pt idx="36">
                  <c:v>2004</c:v>
                </c:pt>
                <c:pt idx="37">
                  <c:v>2004</c:v>
                </c:pt>
                <c:pt idx="38">
                  <c:v>2004</c:v>
                </c:pt>
                <c:pt idx="39">
                  <c:v>2004</c:v>
                </c:pt>
                <c:pt idx="40">
                  <c:v>2004</c:v>
                </c:pt>
                <c:pt idx="41">
                  <c:v>2004</c:v>
                </c:pt>
                <c:pt idx="42">
                  <c:v>2004</c:v>
                </c:pt>
                <c:pt idx="43">
                  <c:v>2004</c:v>
                </c:pt>
                <c:pt idx="44">
                  <c:v>2004</c:v>
                </c:pt>
                <c:pt idx="45">
                  <c:v>2004</c:v>
                </c:pt>
                <c:pt idx="46">
                  <c:v>2004</c:v>
                </c:pt>
                <c:pt idx="47">
                  <c:v>2004</c:v>
                </c:pt>
                <c:pt idx="48">
                  <c:v>2005</c:v>
                </c:pt>
                <c:pt idx="49">
                  <c:v>2005</c:v>
                </c:pt>
                <c:pt idx="50">
                  <c:v>2005</c:v>
                </c:pt>
                <c:pt idx="51">
                  <c:v>2005</c:v>
                </c:pt>
                <c:pt idx="52">
                  <c:v>2005</c:v>
                </c:pt>
                <c:pt idx="53">
                  <c:v>2005</c:v>
                </c:pt>
                <c:pt idx="54">
                  <c:v>2005</c:v>
                </c:pt>
                <c:pt idx="55">
                  <c:v>2005</c:v>
                </c:pt>
                <c:pt idx="56">
                  <c:v>2005</c:v>
                </c:pt>
                <c:pt idx="57">
                  <c:v>2005</c:v>
                </c:pt>
                <c:pt idx="58">
                  <c:v>2005</c:v>
                </c:pt>
                <c:pt idx="59">
                  <c:v>2005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2006</c:v>
                </c:pt>
                <c:pt idx="65">
                  <c:v>2006</c:v>
                </c:pt>
                <c:pt idx="66">
                  <c:v>2006</c:v>
                </c:pt>
                <c:pt idx="67">
                  <c:v>2006</c:v>
                </c:pt>
                <c:pt idx="68">
                  <c:v>2006</c:v>
                </c:pt>
                <c:pt idx="69">
                  <c:v>2006</c:v>
                </c:pt>
                <c:pt idx="70">
                  <c:v>2006</c:v>
                </c:pt>
                <c:pt idx="71">
                  <c:v>2006</c:v>
                </c:pt>
                <c:pt idx="72">
                  <c:v>2007</c:v>
                </c:pt>
                <c:pt idx="73">
                  <c:v>2007</c:v>
                </c:pt>
                <c:pt idx="74">
                  <c:v>2007</c:v>
                </c:pt>
                <c:pt idx="75">
                  <c:v>2007</c:v>
                </c:pt>
                <c:pt idx="76">
                  <c:v>2007</c:v>
                </c:pt>
                <c:pt idx="77">
                  <c:v>2007</c:v>
                </c:pt>
                <c:pt idx="78">
                  <c:v>2007</c:v>
                </c:pt>
                <c:pt idx="79">
                  <c:v>2007</c:v>
                </c:pt>
                <c:pt idx="80">
                  <c:v>2007</c:v>
                </c:pt>
                <c:pt idx="81">
                  <c:v>2007</c:v>
                </c:pt>
                <c:pt idx="82">
                  <c:v>2007</c:v>
                </c:pt>
                <c:pt idx="83">
                  <c:v>2007</c:v>
                </c:pt>
                <c:pt idx="84">
                  <c:v>2008</c:v>
                </c:pt>
                <c:pt idx="85">
                  <c:v>2008</c:v>
                </c:pt>
                <c:pt idx="86">
                  <c:v>2008</c:v>
                </c:pt>
                <c:pt idx="87">
                  <c:v>2008</c:v>
                </c:pt>
                <c:pt idx="88">
                  <c:v>2008</c:v>
                </c:pt>
                <c:pt idx="89">
                  <c:v>2008</c:v>
                </c:pt>
                <c:pt idx="90">
                  <c:v>2008</c:v>
                </c:pt>
                <c:pt idx="91">
                  <c:v>2008</c:v>
                </c:pt>
                <c:pt idx="92">
                  <c:v>2008</c:v>
                </c:pt>
                <c:pt idx="93">
                  <c:v>2008</c:v>
                </c:pt>
                <c:pt idx="94">
                  <c:v>2008</c:v>
                </c:pt>
                <c:pt idx="95">
                  <c:v>2008</c:v>
                </c:pt>
                <c:pt idx="96">
                  <c:v>2009</c:v>
                </c:pt>
                <c:pt idx="97">
                  <c:v>2009</c:v>
                </c:pt>
                <c:pt idx="98">
                  <c:v>2009</c:v>
                </c:pt>
                <c:pt idx="99">
                  <c:v>2009</c:v>
                </c:pt>
                <c:pt idx="100">
                  <c:v>2009</c:v>
                </c:pt>
                <c:pt idx="101">
                  <c:v>2009</c:v>
                </c:pt>
                <c:pt idx="102">
                  <c:v>2009</c:v>
                </c:pt>
                <c:pt idx="103">
                  <c:v>2009</c:v>
                </c:pt>
                <c:pt idx="104">
                  <c:v>2009</c:v>
                </c:pt>
                <c:pt idx="105">
                  <c:v>2009</c:v>
                </c:pt>
                <c:pt idx="106">
                  <c:v>2009</c:v>
                </c:pt>
                <c:pt idx="107">
                  <c:v>2009</c:v>
                </c:pt>
                <c:pt idx="108">
                  <c:v>2010</c:v>
                </c:pt>
                <c:pt idx="109">
                  <c:v>2010</c:v>
                </c:pt>
                <c:pt idx="110">
                  <c:v>2010</c:v>
                </c:pt>
                <c:pt idx="111">
                  <c:v>2010</c:v>
                </c:pt>
                <c:pt idx="112">
                  <c:v>2010</c:v>
                </c:pt>
                <c:pt idx="113">
                  <c:v>2010</c:v>
                </c:pt>
              </c:numCache>
            </c:numRef>
          </c:cat>
          <c:val>
            <c:numRef>
              <c:f>Nonfarm!$F$26:$F$139</c:f>
              <c:numCache>
                <c:formatCode>0.0</c:formatCode>
                <c:ptCount val="114"/>
                <c:pt idx="0">
                  <c:v>2.0544487915632699</c:v>
                </c:pt>
                <c:pt idx="1">
                  <c:v>1.9660906150491249</c:v>
                </c:pt>
                <c:pt idx="2">
                  <c:v>1.8202724887308461</c:v>
                </c:pt>
                <c:pt idx="3">
                  <c:v>1.6465379711556465</c:v>
                </c:pt>
                <c:pt idx="4">
                  <c:v>1.4521496456417315</c:v>
                </c:pt>
                <c:pt idx="5">
                  <c:v>1.2635377909592238</c:v>
                </c:pt>
                <c:pt idx="6">
                  <c:v>1.0813262298047466</c:v>
                </c:pt>
                <c:pt idx="7">
                  <c:v>0.89729412819523557</c:v>
                </c:pt>
                <c:pt idx="8">
                  <c:v>0.69521330624682243</c:v>
                </c:pt>
                <c:pt idx="9">
                  <c:v>0.49524408458454588</c:v>
                </c:pt>
                <c:pt idx="10">
                  <c:v>0.26672795141791106</c:v>
                </c:pt>
                <c:pt idx="11">
                  <c:v>3.0984850305215694E-2</c:v>
                </c:pt>
                <c:pt idx="12">
                  <c:v>-0.19019789171542772</c:v>
                </c:pt>
                <c:pt idx="13">
                  <c:v>-0.42334539406014837</c:v>
                </c:pt>
                <c:pt idx="14">
                  <c:v>-0.62354934451339084</c:v>
                </c:pt>
                <c:pt idx="15">
                  <c:v>-0.77491870413221031</c:v>
                </c:pt>
                <c:pt idx="16">
                  <c:v>-0.90685199469627864</c:v>
                </c:pt>
                <c:pt idx="17">
                  <c:v>-1.0300008380650483</c:v>
                </c:pt>
                <c:pt idx="18">
                  <c:v>-1.1332787195160301</c:v>
                </c:pt>
                <c:pt idx="19">
                  <c:v>-1.2215074039154779</c:v>
                </c:pt>
                <c:pt idx="20">
                  <c:v>-1.2684794827226398</c:v>
                </c:pt>
                <c:pt idx="21">
                  <c:v>-1.2635502038838897</c:v>
                </c:pt>
                <c:pt idx="22">
                  <c:v>-1.20437575968051</c:v>
                </c:pt>
                <c:pt idx="23">
                  <c:v>-1.1262349011446848</c:v>
                </c:pt>
                <c:pt idx="24">
                  <c:v>-1.0340635298153291</c:v>
                </c:pt>
                <c:pt idx="25">
                  <c:v>-0.93279739729248812</c:v>
                </c:pt>
                <c:pt idx="26">
                  <c:v>-0.8392596089419555</c:v>
                </c:pt>
                <c:pt idx="27">
                  <c:v>-0.75251160116757165</c:v>
                </c:pt>
                <c:pt idx="28">
                  <c:v>-0.66986004993583315</c:v>
                </c:pt>
                <c:pt idx="29">
                  <c:v>-0.59033147570772293</c:v>
                </c:pt>
                <c:pt idx="30">
                  <c:v>-0.50703798036351166</c:v>
                </c:pt>
                <c:pt idx="31">
                  <c:v>-0.43564088593074768</c:v>
                </c:pt>
                <c:pt idx="32">
                  <c:v>-0.371448585628257</c:v>
                </c:pt>
                <c:pt idx="33">
                  <c:v>-0.32928993742597157</c:v>
                </c:pt>
                <c:pt idx="34">
                  <c:v>-0.30396554886680288</c:v>
                </c:pt>
                <c:pt idx="35">
                  <c:v>-0.26232472258666184</c:v>
                </c:pt>
                <c:pt idx="36">
                  <c:v>-0.23226397260922571</c:v>
                </c:pt>
                <c:pt idx="37">
                  <c:v>-0.1859493427167318</c:v>
                </c:pt>
                <c:pt idx="38">
                  <c:v>-9.6749114572836095E-2</c:v>
                </c:pt>
                <c:pt idx="39">
                  <c:v>1.8049744327286461E-2</c:v>
                </c:pt>
                <c:pt idx="40">
                  <c:v>0.14303229751231503</c:v>
                </c:pt>
                <c:pt idx="41">
                  <c:v>0.27879344499162073</c:v>
                </c:pt>
                <c:pt idx="42">
                  <c:v>0.41942111301949397</c:v>
                </c:pt>
                <c:pt idx="43">
                  <c:v>0.56007043814939006</c:v>
                </c:pt>
                <c:pt idx="44">
                  <c:v>0.69599426745306403</c:v>
                </c:pt>
                <c:pt idx="45">
                  <c:v>0.8362648971303126</c:v>
                </c:pt>
                <c:pt idx="46">
                  <c:v>0.9792966834306196</c:v>
                </c:pt>
                <c:pt idx="47">
                  <c:v>1.1044949675927063</c:v>
                </c:pt>
                <c:pt idx="48">
                  <c:v>1.2253654559369658</c:v>
                </c:pt>
                <c:pt idx="49">
                  <c:v>1.3470714973257358</c:v>
                </c:pt>
                <c:pt idx="50">
                  <c:v>1.4198488048047464</c:v>
                </c:pt>
                <c:pt idx="51">
                  <c:v>1.4679089305152715</c:v>
                </c:pt>
                <c:pt idx="52">
                  <c:v>1.499949812002801</c:v>
                </c:pt>
                <c:pt idx="53">
                  <c:v>1.5385214763266042</c:v>
                </c:pt>
                <c:pt idx="54">
                  <c:v>1.5716666198832598</c:v>
                </c:pt>
                <c:pt idx="55">
                  <c:v>1.6214669608184185</c:v>
                </c:pt>
                <c:pt idx="56">
                  <c:v>1.6609667405652173</c:v>
                </c:pt>
                <c:pt idx="57">
                  <c:v>1.6718814960224355</c:v>
                </c:pt>
                <c:pt idx="58">
                  <c:v>1.6965142197259864</c:v>
                </c:pt>
                <c:pt idx="59">
                  <c:v>1.7255054624627508</c:v>
                </c:pt>
                <c:pt idx="60">
                  <c:v>1.7605493334380329</c:v>
                </c:pt>
                <c:pt idx="61">
                  <c:v>1.7879884308118721</c:v>
                </c:pt>
                <c:pt idx="62">
                  <c:v>1.8369255700013909</c:v>
                </c:pt>
                <c:pt idx="63">
                  <c:v>1.86128765131004</c:v>
                </c:pt>
                <c:pt idx="64">
                  <c:v>1.8913692538328783</c:v>
                </c:pt>
                <c:pt idx="65">
                  <c:v>1.8963865561547459</c:v>
                </c:pt>
                <c:pt idx="66">
                  <c:v>1.8880829874684761</c:v>
                </c:pt>
                <c:pt idx="67">
                  <c:v>1.8625411753787695</c:v>
                </c:pt>
                <c:pt idx="68">
                  <c:v>1.8458296184245946</c:v>
                </c:pt>
                <c:pt idx="69">
                  <c:v>1.8435916962719197</c:v>
                </c:pt>
                <c:pt idx="70">
                  <c:v>1.8109812509441774</c:v>
                </c:pt>
                <c:pt idx="71">
                  <c:v>1.7827470622038541</c:v>
                </c:pt>
                <c:pt idx="72">
                  <c:v>1.7424733638410361</c:v>
                </c:pt>
                <c:pt idx="73">
                  <c:v>1.6812882753376668</c:v>
                </c:pt>
                <c:pt idx="74">
                  <c:v>1.6060917256416563</c:v>
                </c:pt>
                <c:pt idx="75">
                  <c:v>1.543018585445566</c:v>
                </c:pt>
                <c:pt idx="76">
                  <c:v>1.4891132394951212</c:v>
                </c:pt>
                <c:pt idx="77">
                  <c:v>1.4462684927177172</c:v>
                </c:pt>
                <c:pt idx="78">
                  <c:v>1.3966792113204058</c:v>
                </c:pt>
                <c:pt idx="79">
                  <c:v>1.3441844860117973</c:v>
                </c:pt>
                <c:pt idx="80">
                  <c:v>1.2823909767872401</c:v>
                </c:pt>
                <c:pt idx="81">
                  <c:v>1.2251483242308847</c:v>
                </c:pt>
                <c:pt idx="82">
                  <c:v>1.1741340998611793</c:v>
                </c:pt>
                <c:pt idx="83">
                  <c:v>1.1110587206536096</c:v>
                </c:pt>
                <c:pt idx="84">
                  <c:v>1.0422451480953001</c:v>
                </c:pt>
                <c:pt idx="85">
                  <c:v>0.97765004747119733</c:v>
                </c:pt>
                <c:pt idx="86">
                  <c:v>0.90012066304250293</c:v>
                </c:pt>
                <c:pt idx="87">
                  <c:v>0.8129868134306979</c:v>
                </c:pt>
                <c:pt idx="88">
                  <c:v>0.69489156024720167</c:v>
                </c:pt>
                <c:pt idx="89">
                  <c:v>0.55799258971235621</c:v>
                </c:pt>
                <c:pt idx="90">
                  <c:v>0.42988408754048146</c:v>
                </c:pt>
                <c:pt idx="91">
                  <c:v>0.29400330449995682</c:v>
                </c:pt>
                <c:pt idx="92">
                  <c:v>0.13420260526648686</c:v>
                </c:pt>
                <c:pt idx="93">
                  <c:v>-5.5372933370512432E-2</c:v>
                </c:pt>
                <c:pt idx="94">
                  <c:v>-0.29986915571801331</c:v>
                </c:pt>
                <c:pt idx="95">
                  <c:v>-0.58727662200569453</c:v>
                </c:pt>
                <c:pt idx="96">
                  <c:v>-0.90008347108988562</c:v>
                </c:pt>
                <c:pt idx="97">
                  <c:v>-1.2480154696560524</c:v>
                </c:pt>
                <c:pt idx="98">
                  <c:v>-1.6215268011335549</c:v>
                </c:pt>
                <c:pt idx="99">
                  <c:v>-1.9979616956031252</c:v>
                </c:pt>
                <c:pt idx="100">
                  <c:v>-2.3686969293504427</c:v>
                </c:pt>
                <c:pt idx="101">
                  <c:v>-2.7428336987257995</c:v>
                </c:pt>
                <c:pt idx="102">
                  <c:v>-3.1162886146108693</c:v>
                </c:pt>
                <c:pt idx="103">
                  <c:v>-3.4759066792644777</c:v>
                </c:pt>
                <c:pt idx="104">
                  <c:v>-3.786885047159505</c:v>
                </c:pt>
                <c:pt idx="105">
                  <c:v>-4.0502285626555325</c:v>
                </c:pt>
                <c:pt idx="106">
                  <c:v>-4.2101264053054361</c:v>
                </c:pt>
                <c:pt idx="107">
                  <c:v>-4.2916044262387043</c:v>
                </c:pt>
                <c:pt idx="108">
                  <c:v>-4.2818252393264276</c:v>
                </c:pt>
                <c:pt idx="109">
                  <c:v>-4.1839724977437935</c:v>
                </c:pt>
                <c:pt idx="110">
                  <c:v>-3.9804154974089947</c:v>
                </c:pt>
                <c:pt idx="111">
                  <c:v>-3.6983229052361732</c:v>
                </c:pt>
                <c:pt idx="112">
                  <c:v>-3.3480054475180765</c:v>
                </c:pt>
                <c:pt idx="113">
                  <c:v>-2.9555746083022152</c:v>
                </c:pt>
              </c:numCache>
            </c:numRef>
          </c:val>
        </c:ser>
        <c:marker val="1"/>
        <c:axId val="100326400"/>
        <c:axId val="101761792"/>
      </c:lineChart>
      <c:catAx>
        <c:axId val="10032640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1761792"/>
        <c:crosses val="autoZero"/>
        <c:auto val="1"/>
        <c:lblAlgn val="ctr"/>
        <c:lblOffset val="100"/>
        <c:tickLblSkip val="12"/>
        <c:tickMarkSkip val="12"/>
      </c:catAx>
      <c:valAx>
        <c:axId val="10176179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0326400"/>
        <c:crosses val="autoZero"/>
        <c:crossBetween val="between"/>
      </c:valAx>
      <c:spPr>
        <a:solidFill>
          <a:schemeClr val="bg1"/>
        </a:solidFill>
      </c:spPr>
    </c:plotArea>
    <c:plotVisOnly val="1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82774724075104E-2"/>
          <c:y val="0.44028195542842175"/>
          <c:w val="0.85728629287718361"/>
          <c:h val="0.4862736953077102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cat>
            <c:strRef>
              <c:f>Nonfarm!$A$2:$A$11</c:f>
              <c:strCache>
                <c:ptCount val="10"/>
                <c:pt idx="0">
                  <c:v>New England</c:v>
                </c:pt>
                <c:pt idx="1">
                  <c:v>New York-New Jersey</c:v>
                </c:pt>
                <c:pt idx="2">
                  <c:v>Mid-Atlantic</c:v>
                </c:pt>
                <c:pt idx="3">
                  <c:v>Southeast-Caribbean</c:v>
                </c:pt>
                <c:pt idx="4">
                  <c:v>Midwest</c:v>
                </c:pt>
                <c:pt idx="5">
                  <c:v>Southwest</c:v>
                </c:pt>
                <c:pt idx="6">
                  <c:v>Great Plains</c:v>
                </c:pt>
                <c:pt idx="7">
                  <c:v>Rocky Mountain</c:v>
                </c:pt>
                <c:pt idx="8">
                  <c:v>Pacific</c:v>
                </c:pt>
                <c:pt idx="9">
                  <c:v>Northwest</c:v>
                </c:pt>
              </c:strCache>
            </c:strRef>
          </c:cat>
          <c:val>
            <c:numRef>
              <c:f>Nonfarm!$B$2:$B$11</c:f>
              <c:numCache>
                <c:formatCode>General</c:formatCode>
                <c:ptCount val="10"/>
                <c:pt idx="0">
                  <c:v>-2.7</c:v>
                </c:pt>
                <c:pt idx="1">
                  <c:v>-2.2000000000000002</c:v>
                </c:pt>
                <c:pt idx="2">
                  <c:v>-2.2999999999999998</c:v>
                </c:pt>
                <c:pt idx="3">
                  <c:v>-3.6</c:v>
                </c:pt>
                <c:pt idx="4">
                  <c:v>-3.7</c:v>
                </c:pt>
                <c:pt idx="5">
                  <c:v>-2.4</c:v>
                </c:pt>
                <c:pt idx="6">
                  <c:v>-2.6</c:v>
                </c:pt>
                <c:pt idx="7">
                  <c:v>-3.2</c:v>
                </c:pt>
                <c:pt idx="8">
                  <c:v>-4.8</c:v>
                </c:pt>
                <c:pt idx="9">
                  <c:v>-3.7</c:v>
                </c:pt>
              </c:numCache>
            </c:numRef>
          </c:val>
        </c:ser>
        <c:axId val="100344960"/>
        <c:axId val="100346496"/>
      </c:barChart>
      <c:catAx>
        <c:axId val="100344960"/>
        <c:scaling>
          <c:orientation val="minMax"/>
        </c:scaling>
        <c:axPos val="b"/>
        <c:tickLblPos val="high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  <c:crossAx val="100346496"/>
        <c:crosses val="autoZero"/>
        <c:auto val="1"/>
        <c:lblAlgn val="ctr"/>
        <c:lblOffset val="100"/>
      </c:catAx>
      <c:valAx>
        <c:axId val="100346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  <c:crossAx val="100344960"/>
        <c:crosses val="autoZero"/>
        <c:crossBetween val="between"/>
      </c:valAx>
      <c:spPr>
        <a:solidFill>
          <a:schemeClr val="bg1"/>
        </a:solidFill>
        <a:ln>
          <a:solidFill>
            <a:schemeClr val="bg2"/>
          </a:solidFill>
        </a:ln>
      </c:spPr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61572858948186"/>
          <c:y val="0.53991663915524457"/>
          <c:w val="0.80862544959659"/>
          <c:h val="0.4311679081040988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>
                <a:lumMod val="60000"/>
                <a:lumOff val="40000"/>
              </a:schemeClr>
            </a:solidFill>
          </c:spPr>
          <c:cat>
            <c:strRef>
              <c:f>Nonfarm!$A$3:$A$15</c:f>
              <c:strCache>
                <c:ptCount val="13"/>
                <c:pt idx="0">
                  <c:v>Mining &amp;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</c:v>
                </c:pt>
                <c:pt idx="5">
                  <c:v>Transportation &amp; Util.</c:v>
                </c:pt>
                <c:pt idx="6">
                  <c:v>Information</c:v>
                </c:pt>
                <c:pt idx="7">
                  <c:v>Financial Activities</c:v>
                </c:pt>
                <c:pt idx="8">
                  <c:v>Prof. &amp; Bus. Serv.</c:v>
                </c:pt>
                <c:pt idx="9">
                  <c:v>Ed. &amp; Health Serv.</c:v>
                </c:pt>
                <c:pt idx="10">
                  <c:v>Leisure and Hospitality</c:v>
                </c:pt>
                <c:pt idx="11">
                  <c:v>Other Services</c:v>
                </c:pt>
                <c:pt idx="12">
                  <c:v>Govt.</c:v>
                </c:pt>
              </c:strCache>
            </c:strRef>
          </c:cat>
          <c:val>
            <c:numRef>
              <c:f>Nonfarm!$B$3:$B$15</c:f>
              <c:numCache>
                <c:formatCode>General</c:formatCode>
                <c:ptCount val="13"/>
                <c:pt idx="0">
                  <c:v>-7.9</c:v>
                </c:pt>
                <c:pt idx="1">
                  <c:v>-13.7</c:v>
                </c:pt>
                <c:pt idx="2">
                  <c:v>-8.2000000000000011</c:v>
                </c:pt>
                <c:pt idx="3">
                  <c:v>-3.5</c:v>
                </c:pt>
                <c:pt idx="4">
                  <c:v>-3</c:v>
                </c:pt>
                <c:pt idx="5">
                  <c:v>-4.3</c:v>
                </c:pt>
                <c:pt idx="6">
                  <c:v>-5.0999999999999996</c:v>
                </c:pt>
                <c:pt idx="7">
                  <c:v>-3.9</c:v>
                </c:pt>
                <c:pt idx="8">
                  <c:v>-3.6</c:v>
                </c:pt>
                <c:pt idx="9">
                  <c:v>1.7</c:v>
                </c:pt>
                <c:pt idx="10">
                  <c:v>-1.5</c:v>
                </c:pt>
                <c:pt idx="11">
                  <c:v>-2</c:v>
                </c:pt>
                <c:pt idx="12">
                  <c:v>-0.1</c:v>
                </c:pt>
              </c:numCache>
            </c:numRef>
          </c:val>
        </c:ser>
        <c:axId val="90025984"/>
        <c:axId val="90027520"/>
      </c:barChart>
      <c:catAx>
        <c:axId val="90025984"/>
        <c:scaling>
          <c:orientation val="minMax"/>
        </c:scaling>
        <c:axPos val="b"/>
        <c:tickLblPos val="high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  <c:crossAx val="90027520"/>
        <c:crosses val="autoZero"/>
        <c:auto val="1"/>
        <c:lblAlgn val="ctr"/>
        <c:lblOffset val="100"/>
      </c:catAx>
      <c:valAx>
        <c:axId val="90027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  <c:crossAx val="90025984"/>
        <c:crosses val="autoZero"/>
        <c:crossBetween val="between"/>
      </c:valAx>
      <c:spPr>
        <a:solidFill>
          <a:schemeClr val="bg1"/>
        </a:solidFill>
      </c:spPr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2470763637274396"/>
          <c:y val="7.0959104972213694E-2"/>
          <c:w val="0.65328815694649356"/>
          <c:h val="0.6103972199005927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S&amp;P/Case-Schiller Price Index (NSA)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Sheet1!$A$22:$A$95</c:f>
              <c:numCache>
                <c:formatCode>General</c:formatCode>
                <c:ptCount val="74"/>
                <c:pt idx="0">
                  <c:v>1992</c:v>
                </c:pt>
                <c:pt idx="1">
                  <c:v>1992</c:v>
                </c:pt>
                <c:pt idx="2">
                  <c:v>1992</c:v>
                </c:pt>
                <c:pt idx="3">
                  <c:v>1992</c:v>
                </c:pt>
                <c:pt idx="4">
                  <c:v>1993</c:v>
                </c:pt>
                <c:pt idx="5">
                  <c:v>1993</c:v>
                </c:pt>
                <c:pt idx="6">
                  <c:v>1993</c:v>
                </c:pt>
                <c:pt idx="7">
                  <c:v>1993</c:v>
                </c:pt>
                <c:pt idx="8">
                  <c:v>1994</c:v>
                </c:pt>
                <c:pt idx="9">
                  <c:v>1994</c:v>
                </c:pt>
                <c:pt idx="10">
                  <c:v>1994</c:v>
                </c:pt>
                <c:pt idx="11">
                  <c:v>1994</c:v>
                </c:pt>
                <c:pt idx="12">
                  <c:v>1995</c:v>
                </c:pt>
                <c:pt idx="13">
                  <c:v>1995</c:v>
                </c:pt>
                <c:pt idx="14">
                  <c:v>1995</c:v>
                </c:pt>
                <c:pt idx="15">
                  <c:v>1995</c:v>
                </c:pt>
                <c:pt idx="16">
                  <c:v>1996</c:v>
                </c:pt>
                <c:pt idx="17">
                  <c:v>1996</c:v>
                </c:pt>
                <c:pt idx="18">
                  <c:v>1996</c:v>
                </c:pt>
                <c:pt idx="19">
                  <c:v>1996</c:v>
                </c:pt>
                <c:pt idx="20">
                  <c:v>1997</c:v>
                </c:pt>
                <c:pt idx="21">
                  <c:v>1997</c:v>
                </c:pt>
                <c:pt idx="22">
                  <c:v>1997</c:v>
                </c:pt>
                <c:pt idx="23">
                  <c:v>1997</c:v>
                </c:pt>
                <c:pt idx="24">
                  <c:v>1998</c:v>
                </c:pt>
                <c:pt idx="25">
                  <c:v>1998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1999</c:v>
                </c:pt>
                <c:pt idx="31">
                  <c:v>1999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2001</c:v>
                </c:pt>
                <c:pt idx="37">
                  <c:v>2001</c:v>
                </c:pt>
                <c:pt idx="38">
                  <c:v>2001</c:v>
                </c:pt>
                <c:pt idx="39">
                  <c:v>2001</c:v>
                </c:pt>
                <c:pt idx="40">
                  <c:v>2002</c:v>
                </c:pt>
                <c:pt idx="41">
                  <c:v>2002</c:v>
                </c:pt>
                <c:pt idx="42">
                  <c:v>2002</c:v>
                </c:pt>
                <c:pt idx="43">
                  <c:v>2002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2005</c:v>
                </c:pt>
                <c:pt idx="53">
                  <c:v>2005</c:v>
                </c:pt>
                <c:pt idx="54">
                  <c:v>2005</c:v>
                </c:pt>
                <c:pt idx="55">
                  <c:v>2005</c:v>
                </c:pt>
                <c:pt idx="56">
                  <c:v>2006</c:v>
                </c:pt>
                <c:pt idx="57">
                  <c:v>2006</c:v>
                </c:pt>
                <c:pt idx="58">
                  <c:v>2006</c:v>
                </c:pt>
                <c:pt idx="59">
                  <c:v>2006</c:v>
                </c:pt>
                <c:pt idx="60">
                  <c:v>2007</c:v>
                </c:pt>
                <c:pt idx="61">
                  <c:v>2007</c:v>
                </c:pt>
                <c:pt idx="62">
                  <c:v>2007</c:v>
                </c:pt>
                <c:pt idx="63">
                  <c:v>2007</c:v>
                </c:pt>
                <c:pt idx="64">
                  <c:v>2008</c:v>
                </c:pt>
                <c:pt idx="65">
                  <c:v>2008</c:v>
                </c:pt>
                <c:pt idx="66">
                  <c:v>2008</c:v>
                </c:pt>
                <c:pt idx="67">
                  <c:v>2008</c:v>
                </c:pt>
                <c:pt idx="68">
                  <c:v>2009</c:v>
                </c:pt>
                <c:pt idx="69">
                  <c:v>2009</c:v>
                </c:pt>
                <c:pt idx="70">
                  <c:v>2009</c:v>
                </c:pt>
                <c:pt idx="71">
                  <c:v>2009</c:v>
                </c:pt>
                <c:pt idx="72">
                  <c:v>2010</c:v>
                </c:pt>
                <c:pt idx="73">
                  <c:v>2010</c:v>
                </c:pt>
              </c:numCache>
            </c:numRef>
          </c:cat>
          <c:val>
            <c:numRef>
              <c:f>Sheet1!$D$22:$D$95</c:f>
              <c:numCache>
                <c:formatCode>General</c:formatCode>
                <c:ptCount val="74"/>
                <c:pt idx="0">
                  <c:v>1.1848018521040298</c:v>
                </c:pt>
                <c:pt idx="1">
                  <c:v>0.97658862876254648</c:v>
                </c:pt>
                <c:pt idx="2">
                  <c:v>0.3193187865886265</c:v>
                </c:pt>
                <c:pt idx="3">
                  <c:v>0.12056262558605471</c:v>
                </c:pt>
                <c:pt idx="4">
                  <c:v>0.21534320323014391</c:v>
                </c:pt>
                <c:pt idx="5">
                  <c:v>0</c:v>
                </c:pt>
                <c:pt idx="6">
                  <c:v>0.87533156498673259</c:v>
                </c:pt>
                <c:pt idx="7">
                  <c:v>1.5654268129515678</c:v>
                </c:pt>
                <c:pt idx="8">
                  <c:v>2.6860059092129993</c:v>
                </c:pt>
                <c:pt idx="9">
                  <c:v>3.4181240063592981</c:v>
                </c:pt>
                <c:pt idx="10">
                  <c:v>2.8530107809624012</c:v>
                </c:pt>
                <c:pt idx="11">
                  <c:v>2.6083519957844872</c:v>
                </c:pt>
                <c:pt idx="12">
                  <c:v>1.6740779492545248</c:v>
                </c:pt>
                <c:pt idx="13">
                  <c:v>1.5629003330771178</c:v>
                </c:pt>
                <c:pt idx="14">
                  <c:v>2.0963824619711113</c:v>
                </c:pt>
                <c:pt idx="15">
                  <c:v>2.0798562074720821</c:v>
                </c:pt>
                <c:pt idx="16">
                  <c:v>2.4054540776948863</c:v>
                </c:pt>
                <c:pt idx="17">
                  <c:v>2.3082744702320865</c:v>
                </c:pt>
                <c:pt idx="18">
                  <c:v>2.3162639288844167</c:v>
                </c:pt>
                <c:pt idx="19">
                  <c:v>2.1003647339957259</c:v>
                </c:pt>
                <c:pt idx="20">
                  <c:v>2.7760331616630998</c:v>
                </c:pt>
                <c:pt idx="21">
                  <c:v>3.0082603871285878</c:v>
                </c:pt>
                <c:pt idx="22">
                  <c:v>3.2427802251590871</c:v>
                </c:pt>
                <c:pt idx="23">
                  <c:v>4.4592264104459103</c:v>
                </c:pt>
                <c:pt idx="24">
                  <c:v>4.7543387924712794</c:v>
                </c:pt>
                <c:pt idx="25">
                  <c:v>5.685218432076601</c:v>
                </c:pt>
                <c:pt idx="26">
                  <c:v>6.7915135711745762</c:v>
                </c:pt>
                <c:pt idx="27">
                  <c:v>7.087264150943402</c:v>
                </c:pt>
                <c:pt idx="28">
                  <c:v>7.4320382685801016</c:v>
                </c:pt>
                <c:pt idx="29">
                  <c:v>7.3046432616081569</c:v>
                </c:pt>
                <c:pt idx="30">
                  <c:v>7.6914539400666007</c:v>
                </c:pt>
                <c:pt idx="31">
                  <c:v>8.2369783063538407</c:v>
                </c:pt>
                <c:pt idx="32">
                  <c:v>8.6012163336229506</c:v>
                </c:pt>
                <c:pt idx="33">
                  <c:v>9.5197889182058066</c:v>
                </c:pt>
                <c:pt idx="34">
                  <c:v>9.5846645367412826</c:v>
                </c:pt>
                <c:pt idx="35">
                  <c:v>9.7771899481127189</c:v>
                </c:pt>
                <c:pt idx="36">
                  <c:v>9.27</c:v>
                </c:pt>
                <c:pt idx="37">
                  <c:v>8.5959333140599767</c:v>
                </c:pt>
                <c:pt idx="38">
                  <c:v>8.6240947992100079</c:v>
                </c:pt>
                <c:pt idx="39">
                  <c:v>7.7201112140871055</c:v>
                </c:pt>
                <c:pt idx="40">
                  <c:v>7.9893840944449881</c:v>
                </c:pt>
                <c:pt idx="41">
                  <c:v>8.4745762711864767</c:v>
                </c:pt>
                <c:pt idx="42">
                  <c:v>9.2034632034631993</c:v>
                </c:pt>
                <c:pt idx="43">
                  <c:v>10.625483954228764</c:v>
                </c:pt>
                <c:pt idx="44">
                  <c:v>10.576271186440668</c:v>
                </c:pt>
                <c:pt idx="45">
                  <c:v>9.7840314136125439</c:v>
                </c:pt>
                <c:pt idx="46">
                  <c:v>9.7359866804091038</c:v>
                </c:pt>
                <c:pt idx="47">
                  <c:v>10.66262249183386</c:v>
                </c:pt>
                <c:pt idx="48">
                  <c:v>12.093807480073512</c:v>
                </c:pt>
                <c:pt idx="49">
                  <c:v>13.949329359165425</c:v>
                </c:pt>
                <c:pt idx="50">
                  <c:v>14.53652192760639</c:v>
                </c:pt>
                <c:pt idx="51">
                  <c:v>14.596949891067554</c:v>
                </c:pt>
                <c:pt idx="52">
                  <c:v>15.677560508683172</c:v>
                </c:pt>
                <c:pt idx="53">
                  <c:v>15.550614700497</c:v>
                </c:pt>
                <c:pt idx="54">
                  <c:v>15.486027881158149</c:v>
                </c:pt>
                <c:pt idx="55">
                  <c:v>14.663314117502757</c:v>
                </c:pt>
                <c:pt idx="56">
                  <c:v>11.507772326969679</c:v>
                </c:pt>
                <c:pt idx="57">
                  <c:v>7.4872665534804854</c:v>
                </c:pt>
                <c:pt idx="58">
                  <c:v>2.7474328162551895</c:v>
                </c:pt>
                <c:pt idx="59">
                  <c:v>-0.2834679360325193</c:v>
                </c:pt>
                <c:pt idx="60">
                  <c:v>-2.0301070709212254</c:v>
                </c:pt>
                <c:pt idx="61">
                  <c:v>-3.5592060232717273</c:v>
                </c:pt>
                <c:pt idx="62">
                  <c:v>-4.3059911753761213</c:v>
                </c:pt>
                <c:pt idx="63">
                  <c:v>-8.4155760566402993</c:v>
                </c:pt>
                <c:pt idx="64">
                  <c:v>-13.780230482064598</c:v>
                </c:pt>
                <c:pt idx="65">
                  <c:v>-14.871430911175461</c:v>
                </c:pt>
                <c:pt idx="66">
                  <c:v>-16.404644186434087</c:v>
                </c:pt>
                <c:pt idx="67">
                  <c:v>-18.3484626647145</c:v>
                </c:pt>
                <c:pt idx="68">
                  <c:v>-18.906877510040175</c:v>
                </c:pt>
                <c:pt idx="69">
                  <c:v>-14.55140126980055</c:v>
                </c:pt>
                <c:pt idx="70">
                  <c:v>-8.5792131844763411</c:v>
                </c:pt>
                <c:pt idx="71">
                  <c:v>-2.4028116482570612</c:v>
                </c:pt>
                <c:pt idx="72">
                  <c:v>2.2982279656426612</c:v>
                </c:pt>
                <c:pt idx="73">
                  <c:v>3.5950165115580837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FHFA Purchase Only Index (SA)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Sheet1!$A$22:$A$95</c:f>
              <c:numCache>
                <c:formatCode>General</c:formatCode>
                <c:ptCount val="74"/>
                <c:pt idx="0">
                  <c:v>1992</c:v>
                </c:pt>
                <c:pt idx="1">
                  <c:v>1992</c:v>
                </c:pt>
                <c:pt idx="2">
                  <c:v>1992</c:v>
                </c:pt>
                <c:pt idx="3">
                  <c:v>1992</c:v>
                </c:pt>
                <c:pt idx="4">
                  <c:v>1993</c:v>
                </c:pt>
                <c:pt idx="5">
                  <c:v>1993</c:v>
                </c:pt>
                <c:pt idx="6">
                  <c:v>1993</c:v>
                </c:pt>
                <c:pt idx="7">
                  <c:v>1993</c:v>
                </c:pt>
                <c:pt idx="8">
                  <c:v>1994</c:v>
                </c:pt>
                <c:pt idx="9">
                  <c:v>1994</c:v>
                </c:pt>
                <c:pt idx="10">
                  <c:v>1994</c:v>
                </c:pt>
                <c:pt idx="11">
                  <c:v>1994</c:v>
                </c:pt>
                <c:pt idx="12">
                  <c:v>1995</c:v>
                </c:pt>
                <c:pt idx="13">
                  <c:v>1995</c:v>
                </c:pt>
                <c:pt idx="14">
                  <c:v>1995</c:v>
                </c:pt>
                <c:pt idx="15">
                  <c:v>1995</c:v>
                </c:pt>
                <c:pt idx="16">
                  <c:v>1996</c:v>
                </c:pt>
                <c:pt idx="17">
                  <c:v>1996</c:v>
                </c:pt>
                <c:pt idx="18">
                  <c:v>1996</c:v>
                </c:pt>
                <c:pt idx="19">
                  <c:v>1996</c:v>
                </c:pt>
                <c:pt idx="20">
                  <c:v>1997</c:v>
                </c:pt>
                <c:pt idx="21">
                  <c:v>1997</c:v>
                </c:pt>
                <c:pt idx="22">
                  <c:v>1997</c:v>
                </c:pt>
                <c:pt idx="23">
                  <c:v>1997</c:v>
                </c:pt>
                <c:pt idx="24">
                  <c:v>1998</c:v>
                </c:pt>
                <c:pt idx="25">
                  <c:v>1998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1999</c:v>
                </c:pt>
                <c:pt idx="31">
                  <c:v>1999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2001</c:v>
                </c:pt>
                <c:pt idx="37">
                  <c:v>2001</c:v>
                </c:pt>
                <c:pt idx="38">
                  <c:v>2001</c:v>
                </c:pt>
                <c:pt idx="39">
                  <c:v>2001</c:v>
                </c:pt>
                <c:pt idx="40">
                  <c:v>2002</c:v>
                </c:pt>
                <c:pt idx="41">
                  <c:v>2002</c:v>
                </c:pt>
                <c:pt idx="42">
                  <c:v>2002</c:v>
                </c:pt>
                <c:pt idx="43">
                  <c:v>2002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2005</c:v>
                </c:pt>
                <c:pt idx="53">
                  <c:v>2005</c:v>
                </c:pt>
                <c:pt idx="54">
                  <c:v>2005</c:v>
                </c:pt>
                <c:pt idx="55">
                  <c:v>2005</c:v>
                </c:pt>
                <c:pt idx="56">
                  <c:v>2006</c:v>
                </c:pt>
                <c:pt idx="57">
                  <c:v>2006</c:v>
                </c:pt>
                <c:pt idx="58">
                  <c:v>2006</c:v>
                </c:pt>
                <c:pt idx="59">
                  <c:v>2006</c:v>
                </c:pt>
                <c:pt idx="60">
                  <c:v>2007</c:v>
                </c:pt>
                <c:pt idx="61">
                  <c:v>2007</c:v>
                </c:pt>
                <c:pt idx="62">
                  <c:v>2007</c:v>
                </c:pt>
                <c:pt idx="63">
                  <c:v>2007</c:v>
                </c:pt>
                <c:pt idx="64">
                  <c:v>2008</c:v>
                </c:pt>
                <c:pt idx="65">
                  <c:v>2008</c:v>
                </c:pt>
                <c:pt idx="66">
                  <c:v>2008</c:v>
                </c:pt>
                <c:pt idx="67">
                  <c:v>2008</c:v>
                </c:pt>
                <c:pt idx="68">
                  <c:v>2009</c:v>
                </c:pt>
                <c:pt idx="69">
                  <c:v>2009</c:v>
                </c:pt>
                <c:pt idx="70">
                  <c:v>2009</c:v>
                </c:pt>
                <c:pt idx="71">
                  <c:v>2009</c:v>
                </c:pt>
                <c:pt idx="72">
                  <c:v>2010</c:v>
                </c:pt>
                <c:pt idx="73">
                  <c:v>2010</c:v>
                </c:pt>
              </c:numCache>
            </c:numRef>
          </c:cat>
          <c:val>
            <c:numRef>
              <c:f>Sheet1!$G$22:$G$95</c:f>
              <c:numCache>
                <c:formatCode>General</c:formatCode>
                <c:ptCount val="74"/>
                <c:pt idx="0">
                  <c:v>2.0100000000000047</c:v>
                </c:pt>
                <c:pt idx="1">
                  <c:v>1.8705611683505101</c:v>
                </c:pt>
                <c:pt idx="2">
                  <c:v>2.7399999999999949</c:v>
                </c:pt>
                <c:pt idx="3">
                  <c:v>2.6550425995640872</c:v>
                </c:pt>
                <c:pt idx="4">
                  <c:v>1.4704440741103812</c:v>
                </c:pt>
                <c:pt idx="5">
                  <c:v>2.7199528672427298</c:v>
                </c:pt>
                <c:pt idx="6">
                  <c:v>2.6961261436636268</c:v>
                </c:pt>
                <c:pt idx="7">
                  <c:v>2.8179888052499531</c:v>
                </c:pt>
                <c:pt idx="8">
                  <c:v>3.8740218336392527</c:v>
                </c:pt>
                <c:pt idx="9">
                  <c:v>3.6420992256954432</c:v>
                </c:pt>
                <c:pt idx="10">
                  <c:v>3.4878210596152002</c:v>
                </c:pt>
                <c:pt idx="11">
                  <c:v>2.9660221513046707</c:v>
                </c:pt>
                <c:pt idx="12">
                  <c:v>2.5297619047619042</c:v>
                </c:pt>
                <c:pt idx="13">
                  <c:v>2.3980815347721771</c:v>
                </c:pt>
                <c:pt idx="14">
                  <c:v>2.610129132704468</c:v>
                </c:pt>
                <c:pt idx="15">
                  <c:v>2.7529626253418367</c:v>
                </c:pt>
                <c:pt idx="16">
                  <c:v>3.3200290275762074</c:v>
                </c:pt>
                <c:pt idx="17">
                  <c:v>3.3507476130426928</c:v>
                </c:pt>
                <c:pt idx="18">
                  <c:v>3.0792574080685369</c:v>
                </c:pt>
                <c:pt idx="19">
                  <c:v>3.1050390347764392</c:v>
                </c:pt>
                <c:pt idx="20">
                  <c:v>2.7392449517120192</c:v>
                </c:pt>
                <c:pt idx="21">
                  <c:v>2.9283597699145894</c:v>
                </c:pt>
                <c:pt idx="22">
                  <c:v>3.0392241752532727</c:v>
                </c:pt>
                <c:pt idx="23">
                  <c:v>3.4417484081913607</c:v>
                </c:pt>
                <c:pt idx="24">
                  <c:v>4.0334985472568787</c:v>
                </c:pt>
                <c:pt idx="25">
                  <c:v>4.4623200677392045</c:v>
                </c:pt>
                <c:pt idx="26">
                  <c:v>5.0588235294117618</c:v>
                </c:pt>
                <c:pt idx="27">
                  <c:v>5.6063882881384055</c:v>
                </c:pt>
                <c:pt idx="28">
                  <c:v>5.7828158370296983</c:v>
                </c:pt>
                <c:pt idx="29">
                  <c:v>5.9252654616195199</c:v>
                </c:pt>
                <c:pt idx="30">
                  <c:v>6.0790273556231522</c:v>
                </c:pt>
                <c:pt idx="31">
                  <c:v>6.0255198487712383</c:v>
                </c:pt>
                <c:pt idx="32">
                  <c:v>6.3596831806181431</c:v>
                </c:pt>
                <c:pt idx="33">
                  <c:v>6.573308846036122</c:v>
                </c:pt>
                <c:pt idx="34">
                  <c:v>6.6958226511838301</c:v>
                </c:pt>
                <c:pt idx="35">
                  <c:v>6.9088477824827565</c:v>
                </c:pt>
                <c:pt idx="36">
                  <c:v>6.9723297072351924</c:v>
                </c:pt>
                <c:pt idx="37">
                  <c:v>6.9864292381704525</c:v>
                </c:pt>
                <c:pt idx="38">
                  <c:v>6.9399293286219033</c:v>
                </c:pt>
                <c:pt idx="39">
                  <c:v>6.7681189632408945</c:v>
                </c:pt>
                <c:pt idx="40">
                  <c:v>6.5997815997815916</c:v>
                </c:pt>
                <c:pt idx="41">
                  <c:v>6.7516778523489949</c:v>
                </c:pt>
                <c:pt idx="42">
                  <c:v>7.1702352630187649</c:v>
                </c:pt>
                <c:pt idx="43">
                  <c:v>7.62772534982098</c:v>
                </c:pt>
                <c:pt idx="44">
                  <c:v>7.676547794353076</c:v>
                </c:pt>
                <c:pt idx="45">
                  <c:v>7.431158053564717</c:v>
                </c:pt>
                <c:pt idx="46">
                  <c:v>7.4428069309983496</c:v>
                </c:pt>
                <c:pt idx="47">
                  <c:v>7.5709016145612784</c:v>
                </c:pt>
                <c:pt idx="48">
                  <c:v>8.0449518373171589</c:v>
                </c:pt>
                <c:pt idx="49">
                  <c:v>8.5030430711610503</c:v>
                </c:pt>
                <c:pt idx="50">
                  <c:v>8.9589072543618027</c:v>
                </c:pt>
                <c:pt idx="51">
                  <c:v>9.2978807128000529</c:v>
                </c:pt>
                <c:pt idx="52">
                  <c:v>9.267514170931701</c:v>
                </c:pt>
                <c:pt idx="53">
                  <c:v>9.6165255379968784</c:v>
                </c:pt>
                <c:pt idx="54">
                  <c:v>9.5338425072425572</c:v>
                </c:pt>
                <c:pt idx="55">
                  <c:v>9.3452656483053005</c:v>
                </c:pt>
                <c:pt idx="56">
                  <c:v>8.7433895744144969</c:v>
                </c:pt>
                <c:pt idx="57">
                  <c:v>6.942530997835064</c:v>
                </c:pt>
                <c:pt idx="58">
                  <c:v>4.9338783361385063</c:v>
                </c:pt>
                <c:pt idx="59">
                  <c:v>3.5936030103480787</c:v>
                </c:pt>
                <c:pt idx="60">
                  <c:v>2.7789356676392942</c:v>
                </c:pt>
                <c:pt idx="61">
                  <c:v>2.1578099838969393</c:v>
                </c:pt>
                <c:pt idx="62">
                  <c:v>0.88905183080519012</c:v>
                </c:pt>
                <c:pt idx="63">
                  <c:v>-1.2213948419905538</c:v>
                </c:pt>
                <c:pt idx="64">
                  <c:v>-3.6636474246316038</c:v>
                </c:pt>
                <c:pt idx="65">
                  <c:v>-5.4809944154206534</c:v>
                </c:pt>
                <c:pt idx="66">
                  <c:v>-6.8044515103338705</c:v>
                </c:pt>
                <c:pt idx="67">
                  <c:v>-8.292346586991501</c:v>
                </c:pt>
                <c:pt idx="68">
                  <c:v>-6.9791374310038625</c:v>
                </c:pt>
                <c:pt idx="69">
                  <c:v>-5.9227140610853883</c:v>
                </c:pt>
                <c:pt idx="70">
                  <c:v>-3.8504654676609533</c:v>
                </c:pt>
                <c:pt idx="71">
                  <c:v>-1.4485489449150413</c:v>
                </c:pt>
                <c:pt idx="72">
                  <c:v>-3.173086593583426</c:v>
                </c:pt>
                <c:pt idx="73">
                  <c:v>-1.6004862236628841</c:v>
                </c:pt>
              </c:numCache>
            </c:numRef>
          </c:val>
        </c:ser>
        <c:marker val="1"/>
        <c:axId val="102038528"/>
        <c:axId val="90059520"/>
      </c:lineChart>
      <c:catAx>
        <c:axId val="102038528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90059520"/>
        <c:crosses val="autoZero"/>
        <c:auto val="1"/>
        <c:lblAlgn val="ctr"/>
        <c:lblOffset val="100"/>
        <c:tickLblSkip val="4"/>
        <c:tickMarkSkip val="1"/>
      </c:catAx>
      <c:valAx>
        <c:axId val="90059520"/>
        <c:scaling>
          <c:orientation val="minMax"/>
        </c:scaling>
        <c:axPos val="l"/>
        <c:majorGridlines/>
        <c:numFmt formatCode="#,##0.00" sourceLinked="0"/>
        <c:tickLblPos val="nextTo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  <c:crossAx val="102038528"/>
        <c:crossesAt val="1"/>
        <c:crossBetween val="between"/>
      </c:valAx>
      <c:spPr>
        <a:solidFill>
          <a:schemeClr val="bg1"/>
        </a:solidFill>
      </c:spPr>
    </c:plotArea>
    <c:legend>
      <c:legendPos val="b"/>
      <c:legendEntry>
        <c:idx val="0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9.4228654251566096E-2"/>
          <c:y val="0.8416337031478166"/>
          <c:w val="0.81154269149686753"/>
          <c:h val="0.14346869384482619"/>
        </c:manualLayout>
      </c:layout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42665">
                <a:lumMod val="40000"/>
                <a:lumOff val="60000"/>
              </a:srgbClr>
            </a:solidFill>
          </c:spPr>
          <c:cat>
            <c:numRef>
              <c:f>State_36Month_R_Total_Dec2009!$Q$79:$R$79</c:f>
              <c:numCache>
                <c:formatCode>[$-409]mmmm\-yy;@</c:formatCode>
                <c:ptCount val="2"/>
                <c:pt idx="0">
                  <c:v>39965</c:v>
                </c:pt>
                <c:pt idx="1">
                  <c:v>40330</c:v>
                </c:pt>
              </c:numCache>
            </c:numRef>
          </c:cat>
          <c:val>
            <c:numRef>
              <c:f>State_36Month_R_Total_Dec2009!$Q$80:$R$80</c:f>
              <c:numCache>
                <c:formatCode>#,##0</c:formatCode>
                <c:ptCount val="2"/>
                <c:pt idx="0">
                  <c:v>389717</c:v>
                </c:pt>
                <c:pt idx="1">
                  <c:v>427512</c:v>
                </c:pt>
              </c:numCache>
            </c:numRef>
          </c:val>
        </c:ser>
        <c:axId val="90096000"/>
        <c:axId val="90097536"/>
      </c:barChart>
      <c:catAx>
        <c:axId val="90096000"/>
        <c:scaling>
          <c:orientation val="minMax"/>
          <c:max val="2"/>
          <c:min val="1"/>
        </c:scaling>
        <c:axPos val="b"/>
        <c:numFmt formatCode="[$-409]mmmm\-yy;@" sourceLinked="0"/>
        <c:majorTickMark val="none"/>
        <c:tickLblPos val="nextTo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  <c:crossAx val="90097536"/>
        <c:crosses val="autoZero"/>
        <c:lblAlgn val="ctr"/>
        <c:lblOffset val="100"/>
        <c:tickLblSkip val="1"/>
        <c:tickMarkSkip val="1"/>
      </c:catAx>
      <c:valAx>
        <c:axId val="90097536"/>
        <c:scaling>
          <c:orientation val="minMax"/>
          <c:max val="500000"/>
          <c:min val="0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  <c:crossAx val="90096000"/>
        <c:crosses val="autoZero"/>
        <c:crossBetween val="between"/>
      </c:valAx>
      <c:spPr>
        <a:solidFill>
          <a:srgbClr val="FFFFFF"/>
        </a:solidFill>
      </c:spPr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988407699037615E-2"/>
          <c:y val="0.1299886993292505"/>
          <c:w val="0.87645603674540684"/>
          <c:h val="0.47131999125109797"/>
        </c:manualLayout>
      </c:layout>
      <c:barChart>
        <c:barDir val="col"/>
        <c:grouping val="clustered"/>
        <c:ser>
          <c:idx val="0"/>
          <c:order val="0"/>
          <c:tx>
            <c:strRef>
              <c:f>State_36Month_R_Total_Dec2009!$X$7</c:f>
              <c:strCache>
                <c:ptCount val="1"/>
                <c:pt idx="0">
                  <c:v>Percentage change in SF Activity</c:v>
                </c:pt>
              </c:strCache>
            </c:strRef>
          </c:tx>
          <c:spPr>
            <a:solidFill>
              <a:srgbClr val="042665">
                <a:lumMod val="40000"/>
                <a:lumOff val="60000"/>
              </a:srgbClr>
            </a:solidFill>
          </c:spPr>
          <c:cat>
            <c:strRef>
              <c:f>State_36Month_R_Total_Dec2009!$W$8:$W$17</c:f>
              <c:strCache>
                <c:ptCount val="10"/>
                <c:pt idx="0">
                  <c:v>New England</c:v>
                </c:pt>
                <c:pt idx="1">
                  <c:v>New York-New Jersey</c:v>
                </c:pt>
                <c:pt idx="2">
                  <c:v>Mid-Atlantic</c:v>
                </c:pt>
                <c:pt idx="3">
                  <c:v>Southeast-Caribbean</c:v>
                </c:pt>
                <c:pt idx="4">
                  <c:v>Midwest</c:v>
                </c:pt>
                <c:pt idx="5">
                  <c:v>Southwest</c:v>
                </c:pt>
                <c:pt idx="6">
                  <c:v>Great Plains</c:v>
                </c:pt>
                <c:pt idx="7">
                  <c:v>Rocky Mountains</c:v>
                </c:pt>
                <c:pt idx="8">
                  <c:v>Pacific</c:v>
                </c:pt>
                <c:pt idx="9">
                  <c:v>Northwest</c:v>
                </c:pt>
              </c:strCache>
            </c:strRef>
          </c:cat>
          <c:val>
            <c:numRef>
              <c:f>State_36Month_R_Total_Dec2009!$X$8:$X$17</c:f>
              <c:numCache>
                <c:formatCode>#,##0.0</c:formatCode>
                <c:ptCount val="10"/>
                <c:pt idx="0">
                  <c:v>18.294921476646948</c:v>
                </c:pt>
                <c:pt idx="1">
                  <c:v>1.8724696356275299</c:v>
                </c:pt>
                <c:pt idx="2">
                  <c:v>8.9707813525935656</c:v>
                </c:pt>
                <c:pt idx="3">
                  <c:v>6.3492951443275913</c:v>
                </c:pt>
                <c:pt idx="4">
                  <c:v>7.1207356584714621</c:v>
                </c:pt>
                <c:pt idx="5">
                  <c:v>13.832204971172954</c:v>
                </c:pt>
                <c:pt idx="6">
                  <c:v>8.6140979689366759</c:v>
                </c:pt>
                <c:pt idx="7">
                  <c:v>18.453794819590527</c:v>
                </c:pt>
                <c:pt idx="8">
                  <c:v>7.8809025354733704</c:v>
                </c:pt>
                <c:pt idx="9">
                  <c:v>15.595664125304706</c:v>
                </c:pt>
              </c:numCache>
            </c:numRef>
          </c:val>
        </c:ser>
        <c:axId val="92096768"/>
        <c:axId val="92098560"/>
      </c:barChart>
      <c:catAx>
        <c:axId val="92096768"/>
        <c:scaling>
          <c:orientation val="minMax"/>
        </c:scaling>
        <c:axPos val="b"/>
        <c:tickLblPos val="low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en-US"/>
          </a:p>
        </c:txPr>
        <c:crossAx val="92098560"/>
        <c:crosses val="autoZero"/>
        <c:auto val="1"/>
        <c:lblAlgn val="ctr"/>
        <c:lblOffset val="100"/>
      </c:catAx>
      <c:valAx>
        <c:axId val="9209856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92096768"/>
        <c:crosses val="autoZero"/>
        <c:crossBetween val="between"/>
      </c:valAx>
      <c:spPr>
        <a:solidFill>
          <a:sysClr val="window" lastClr="FFFFFF"/>
        </a:solidFill>
      </c:spPr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01247334912763"/>
          <c:y val="4.9105571565653525E-2"/>
          <c:w val="0.84527941965766085"/>
          <c:h val="0.810010598849349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42665">
                <a:lumMod val="40000"/>
                <a:lumOff val="60000"/>
              </a:srgbClr>
            </a:solidFill>
          </c:spPr>
          <c:cat>
            <c:numRef>
              <c:f>State_36Month_R_Total_Dec2009!$S$79:$T$79</c:f>
              <c:numCache>
                <c:formatCode>[$-409]mmmm\-yy;@</c:formatCode>
                <c:ptCount val="2"/>
                <c:pt idx="0">
                  <c:v>39965</c:v>
                </c:pt>
                <c:pt idx="1">
                  <c:v>40330</c:v>
                </c:pt>
              </c:numCache>
            </c:numRef>
          </c:cat>
          <c:val>
            <c:numRef>
              <c:f>State_36Month_R_Total_Dec2009!$S$80:$T$80</c:f>
              <c:numCache>
                <c:formatCode>#,##0</c:formatCode>
                <c:ptCount val="2"/>
                <c:pt idx="0">
                  <c:v>198037</c:v>
                </c:pt>
                <c:pt idx="1">
                  <c:v>125106</c:v>
                </c:pt>
              </c:numCache>
            </c:numRef>
          </c:val>
        </c:ser>
        <c:axId val="92118400"/>
        <c:axId val="92238976"/>
      </c:barChart>
      <c:catAx>
        <c:axId val="92118400"/>
        <c:scaling>
          <c:orientation val="minMax"/>
        </c:scaling>
        <c:axPos val="b"/>
        <c:numFmt formatCode="[$-409]mmmm\-yy;@" sourceLinked="1"/>
        <c:majorTickMark val="none"/>
        <c:tickLblPos val="nextTo"/>
        <c:txPr>
          <a:bodyPr/>
          <a:lstStyle/>
          <a:p>
            <a:pPr>
              <a:defRPr sz="2000" baseline="0">
                <a:solidFill>
                  <a:schemeClr val="bg1"/>
                </a:solidFill>
              </a:defRPr>
            </a:pPr>
            <a:endParaRPr lang="en-US"/>
          </a:p>
        </c:txPr>
        <c:crossAx val="92238976"/>
        <c:crosses val="autoZero"/>
        <c:lblAlgn val="ctr"/>
        <c:lblOffset val="100"/>
      </c:catAx>
      <c:valAx>
        <c:axId val="92238976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</a:defRPr>
            </a:pPr>
            <a:endParaRPr lang="en-US"/>
          </a:p>
        </c:txPr>
        <c:crossAx val="92118400"/>
        <c:crosses val="autoZero"/>
        <c:crossBetween val="between"/>
      </c:valAx>
      <c:spPr>
        <a:solidFill>
          <a:sysClr val="window" lastClr="FFFFFF"/>
        </a:solidFill>
      </c:spPr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988407699037615E-2"/>
          <c:y val="0.1299886993292505"/>
          <c:w val="0.87645603674540684"/>
          <c:h val="0.47131999125109808"/>
        </c:manualLayout>
      </c:layout>
      <c:barChart>
        <c:barDir val="col"/>
        <c:grouping val="clustered"/>
        <c:ser>
          <c:idx val="0"/>
          <c:order val="0"/>
          <c:tx>
            <c:strRef>
              <c:f>State_36Month_R_Total_Dec2009!$Y$7</c:f>
              <c:strCache>
                <c:ptCount val="1"/>
                <c:pt idx="0">
                  <c:v>Percentage change in MF Activity</c:v>
                </c:pt>
              </c:strCache>
            </c:strRef>
          </c:tx>
          <c:spPr>
            <a:solidFill>
              <a:srgbClr val="042665">
                <a:lumMod val="40000"/>
                <a:lumOff val="60000"/>
              </a:srgbClr>
            </a:solidFill>
          </c:spPr>
          <c:cat>
            <c:strRef>
              <c:f>State_36Month_R_Total_Dec2009!$W$8:$W$17</c:f>
              <c:strCache>
                <c:ptCount val="10"/>
                <c:pt idx="0">
                  <c:v>New England</c:v>
                </c:pt>
                <c:pt idx="1">
                  <c:v>New York-New Jersey</c:v>
                </c:pt>
                <c:pt idx="2">
                  <c:v>Mid-Atlantic</c:v>
                </c:pt>
                <c:pt idx="3">
                  <c:v>Southeast-Caribbean</c:v>
                </c:pt>
                <c:pt idx="4">
                  <c:v>Midwest</c:v>
                </c:pt>
                <c:pt idx="5">
                  <c:v>Southwest</c:v>
                </c:pt>
                <c:pt idx="6">
                  <c:v>Great Plains</c:v>
                </c:pt>
                <c:pt idx="7">
                  <c:v>Rocky Mountains</c:v>
                </c:pt>
                <c:pt idx="8">
                  <c:v>Pacific</c:v>
                </c:pt>
                <c:pt idx="9">
                  <c:v>Northwest</c:v>
                </c:pt>
              </c:strCache>
            </c:strRef>
          </c:cat>
          <c:val>
            <c:numRef>
              <c:f>State_36Month_R_Total_Dec2009!$Y$8:$Y$17</c:f>
              <c:numCache>
                <c:formatCode>#,##0.0</c:formatCode>
                <c:ptCount val="10"/>
                <c:pt idx="0">
                  <c:v>-2.3728813559322033</c:v>
                </c:pt>
                <c:pt idx="1">
                  <c:v>-27.345240159528231</c:v>
                </c:pt>
                <c:pt idx="2">
                  <c:v>-9.7910059364072541</c:v>
                </c:pt>
                <c:pt idx="3">
                  <c:v>-43.401685746634797</c:v>
                </c:pt>
                <c:pt idx="4">
                  <c:v>-21.689574254106603</c:v>
                </c:pt>
                <c:pt idx="5">
                  <c:v>-57.035634118967451</c:v>
                </c:pt>
                <c:pt idx="6">
                  <c:v>-14.1209667525457</c:v>
                </c:pt>
                <c:pt idx="7">
                  <c:v>-26.146875589956704</c:v>
                </c:pt>
                <c:pt idx="8">
                  <c:v>-37.051148828080009</c:v>
                </c:pt>
                <c:pt idx="9">
                  <c:v>-44.531089677816041</c:v>
                </c:pt>
              </c:numCache>
            </c:numRef>
          </c:val>
        </c:ser>
        <c:axId val="92247552"/>
        <c:axId val="92249088"/>
      </c:barChart>
      <c:catAx>
        <c:axId val="92247552"/>
        <c:scaling>
          <c:orientation val="minMax"/>
        </c:scaling>
        <c:axPos val="b"/>
        <c:tickLblPos val="low"/>
        <c:txPr>
          <a:bodyPr/>
          <a:lstStyle/>
          <a:p>
            <a:pPr>
              <a:defRPr sz="1800" b="1" baseline="0">
                <a:solidFill>
                  <a:schemeClr val="bg1"/>
                </a:solidFill>
              </a:defRPr>
            </a:pPr>
            <a:endParaRPr lang="en-US"/>
          </a:p>
        </c:txPr>
        <c:crossAx val="92249088"/>
        <c:crosses val="autoZero"/>
        <c:auto val="1"/>
        <c:lblAlgn val="ctr"/>
        <c:lblOffset val="100"/>
      </c:catAx>
      <c:valAx>
        <c:axId val="9224908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92247552"/>
        <c:crosses val="autoZero"/>
        <c:crossBetween val="between"/>
      </c:valAx>
      <c:spPr>
        <a:solidFill>
          <a:sysClr val="window" lastClr="FFFFFF"/>
        </a:solidFill>
      </c:spPr>
    </c:plotArea>
    <c:plotVisOnly val="1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0.00592</cdr:x>
      <cdr:y>0.05222</cdr:y>
    </cdr:from>
    <cdr:to>
      <cdr:x>0.05325</cdr:x>
      <cdr:y>0.82397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13" y="245659"/>
          <a:ext cx="411844" cy="3630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bg1"/>
              </a:solidFill>
            </a:rPr>
            <a:t>Total Jobs </a:t>
          </a:r>
          <a:r>
            <a:rPr lang="en-US" sz="2000" dirty="0">
              <a:solidFill>
                <a:schemeClr val="bg1"/>
              </a:solidFill>
            </a:rPr>
            <a:t>(in thousands</a:t>
          </a:r>
          <a:r>
            <a:rPr lang="en-US" sz="2000" dirty="0">
              <a:solidFill>
                <a:schemeClr val="bg1">
                  <a:lumMod val="85000"/>
                </a:schemeClr>
              </a:solidFill>
            </a:rPr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0.00592</cdr:x>
      <cdr:y>0.10069</cdr:y>
    </cdr:from>
    <cdr:to>
      <cdr:x>0.05325</cdr:x>
      <cdr:y>0.7906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19" y="455719"/>
          <a:ext cx="389507" cy="3122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Percentage Change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0.05556</cdr:x>
      <cdr:y>0.02235</cdr:y>
    </cdr:from>
    <cdr:to>
      <cdr:x>0.14542</cdr:x>
      <cdr:y>0.71229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876" y="76200"/>
          <a:ext cx="523821" cy="2352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% </a:t>
          </a:r>
          <a:r>
            <a:rPr lang="en-US" sz="2000" baseline="0" dirty="0">
              <a:solidFill>
                <a:schemeClr val="bg1"/>
              </a:solidFill>
            </a:rPr>
            <a:t>Change</a:t>
          </a:r>
          <a:r>
            <a:rPr lang="en-US" sz="2000" dirty="0">
              <a:solidFill>
                <a:schemeClr val="bg1"/>
              </a:solidFill>
            </a:rPr>
            <a:t>, year ago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0.14706</cdr:x>
      <cdr:y>0.03073</cdr:y>
    </cdr:from>
    <cdr:to>
      <cdr:x>0.79739</cdr:x>
      <cdr:y>0.22626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7250" y="104776"/>
          <a:ext cx="3790950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2A912-D0FA-4122-A232-6BA81FF4F06F}" type="datetimeFigureOut">
              <a:rPr lang="en-US"/>
              <a:pPr>
                <a:defRPr/>
              </a:pPr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053CF-C40D-4E93-AA02-6E39BCB79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B9EE9D-E1D6-4F40-B61C-8FDD5564AF5C}" type="datetimeFigureOut">
              <a:rPr lang="en-US"/>
              <a:pPr>
                <a:defRPr/>
              </a:pPr>
              <a:t>9/9/2010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D38A7A-EA45-4B0F-B750-7B746AF83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ACA27-9D1B-4AA9-A1DE-B22E525792C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1013" y="2297113"/>
            <a:ext cx="78882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pitchFamily="37" charset="-128"/>
                <a:cs typeface="+mn-cs"/>
              </a:rPr>
              <a:t>Presentation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8788" y="3956050"/>
            <a:ext cx="7910512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37" charset="-128"/>
                <a:cs typeface="+mn-cs"/>
              </a:rPr>
              <a:t>First Name Last Name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37" charset="-128"/>
                <a:cs typeface="+mn-cs"/>
              </a:rPr>
              <a:t>Title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pitchFamily="37" charset="-128"/>
                <a:cs typeface="+mn-cs"/>
              </a:rPr>
              <a:t>Branch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3786" y="1715245"/>
            <a:ext cx="8104414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2586668"/>
            <a:ext cx="7772400" cy="4088268"/>
          </a:xfrm>
          <a:prstGeom prst="rect">
            <a:avLst/>
          </a:prstGeom>
        </p:spPr>
        <p:txBody>
          <a:bodyPr lIns="0" tIns="0" rIns="0" bIns="0"/>
          <a:lstStyle>
            <a:lvl1pPr marL="0" indent="-347472">
              <a:lnSpc>
                <a:spcPct val="150000"/>
              </a:lnSpc>
              <a:spcBef>
                <a:spcPts val="0"/>
              </a:spcBef>
              <a:buFontTx/>
              <a:buNone/>
              <a:defRPr sz="2200" b="0" i="0" spc="40">
                <a:solidFill>
                  <a:schemeClr val="bg1"/>
                </a:solidFill>
                <a:latin typeface="Arial"/>
                <a:cs typeface="Arial"/>
              </a:defRPr>
            </a:lvl1pPr>
            <a:lvl2pPr marL="0">
              <a:lnSpc>
                <a:spcPct val="150000"/>
              </a:lnSpc>
              <a:spcBef>
                <a:spcPts val="984"/>
              </a:spcBef>
              <a:buNone/>
              <a:defRPr sz="1800" spc="40">
                <a:solidFill>
                  <a:schemeClr val="bg1"/>
                </a:solidFill>
                <a:latin typeface="Arial"/>
                <a:cs typeface="Arial"/>
              </a:defRPr>
            </a:lvl2pPr>
            <a:lvl3pPr marL="640080">
              <a:lnSpc>
                <a:spcPct val="150000"/>
              </a:lnSpc>
              <a:spcBef>
                <a:spcPts val="1000"/>
              </a:spcBef>
              <a:defRPr sz="1600" spc="40">
                <a:solidFill>
                  <a:schemeClr val="bg1"/>
                </a:solidFill>
                <a:latin typeface="Arial"/>
                <a:cs typeface="Arial"/>
              </a:defRPr>
            </a:lvl3pPr>
            <a:lvl4pPr marL="694944">
              <a:lnSpc>
                <a:spcPct val="150000"/>
              </a:lnSpc>
              <a:defRPr sz="1600" spc="40">
                <a:solidFill>
                  <a:schemeClr val="bg1"/>
                </a:solidFill>
                <a:latin typeface="Arial"/>
                <a:cs typeface="Arial"/>
              </a:defRPr>
            </a:lvl4pPr>
            <a:lvl5pPr marL="932688">
              <a:lnSpc>
                <a:spcPct val="150000"/>
              </a:lnSpc>
              <a:defRPr sz="1600" spc="4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3786" y="625929"/>
            <a:ext cx="8104414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000" b="1" spc="4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3786" y="625929"/>
            <a:ext cx="8104414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1392464" y="1887537"/>
            <a:ext cx="6359071" cy="3082925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3786" y="625929"/>
            <a:ext cx="8104414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D9F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68D7EBC0-2811-4C38-A389-06D02174F81F}" type="datetime1">
              <a:rPr lang="en-US"/>
              <a:pPr>
                <a:defRPr/>
              </a:pPr>
              <a:t>9/9/2010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D9F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B3DBF547-587A-4559-8535-7F548F326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7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7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093323"/>
            <a:ext cx="8104187" cy="1998208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State of the Nation’s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Housing Markets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Quarter 2010 Update</a:t>
            </a:r>
            <a:endParaRPr lang="en-US" sz="4000" dirty="0" smtClean="0">
              <a:latin typeface="+mn-lt"/>
              <a:ea typeface="ＭＳ Ｐゴシック" pitchFamily="-109" charset="-128"/>
              <a:cs typeface="Arial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81038" y="4227513"/>
            <a:ext cx="77771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lvl="1" algn="ctr"/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Kevin P. Kane</a:t>
            </a:r>
          </a:p>
          <a:p>
            <a:pPr marL="111125" lvl="1" algn="ctr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Chief Housing Market Analyst</a:t>
            </a:r>
          </a:p>
          <a:p>
            <a:pPr marL="111125" lvl="1" algn="ctr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Office of Policy Development and Research</a:t>
            </a:r>
          </a:p>
          <a:p>
            <a:pPr marL="111125" lvl="1" algn="ctr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Special Thanks – Randall Goodnight (Ft. Worth)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h12267\Local Settings\Temp\US_PR.e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30000" contrast="-43000"/>
          </a:blip>
          <a:srcRect/>
          <a:stretch>
            <a:fillRect/>
          </a:stretch>
        </p:blipFill>
        <p:spPr bwMode="auto">
          <a:xfrm>
            <a:off x="682389" y="914400"/>
            <a:ext cx="7691568" cy="59436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1420813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U.S. Housing Market Conditions:   2Q 2010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AutoShape 2"/>
          <p:cNvSpPr>
            <a:spLocks noChangeAspect="1" noChangeArrowheads="1"/>
          </p:cNvSpPr>
          <p:nvPr/>
        </p:nvSpPr>
        <p:spPr bwMode="auto">
          <a:xfrm>
            <a:off x="762000" y="685800"/>
            <a:ext cx="76914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408113"/>
            <a:ext cx="8001000" cy="51403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 market  conditions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soft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of the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but continue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improve in many areas</a:t>
            </a:r>
          </a:p>
          <a:p>
            <a:pPr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on home sales prices indicate improvement</a:t>
            </a:r>
          </a:p>
          <a:p>
            <a:pPr indent="-457200"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sales are up (homebuyer tax credit) </a:t>
            </a:r>
          </a:p>
          <a:p>
            <a:pPr indent="-4572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Inventories of new and existing homes for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down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from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 and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closer to balance</a:t>
            </a:r>
          </a:p>
          <a:p>
            <a:pPr indent="-457200"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Rental  market conditions are mixed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throughout the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</a:p>
          <a:p>
            <a:pPr indent="-457200"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declines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multifamily permits have continued</a:t>
            </a:r>
          </a:p>
          <a:p>
            <a:pPr indent="-457200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61925"/>
            <a:ext cx="8104188" cy="69373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Regional Conditions 2Q 2010</a:t>
            </a:r>
            <a:endParaRPr lang="en-US" dirty="0">
              <a:latin typeface="Verdana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294421" y="760413"/>
          <a:ext cx="8555159" cy="45115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90603"/>
                <a:gridCol w="2774830"/>
                <a:gridCol w="2889726"/>
              </a:tblGrid>
              <a:tr h="335598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/>
                        <a:t>Sales Markets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/>
                        <a:t>Rental Markets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I (New England)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Balanced 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Balanced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II (NY/NJ)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</a:rPr>
                        <a:t>Slightly 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</a:rPr>
                        <a:t>Balanced (NYC Tight)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5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III (Mid-Atlantic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</a:rPr>
                        <a:t>Slightly 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 smtClean="0">
                          <a:latin typeface="+mn-lt"/>
                        </a:rPr>
                        <a:t>Mixed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58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IV (</a:t>
                      </a:r>
                      <a:r>
                        <a:rPr lang="en-US" sz="2000" u="none" strike="noStrike" baseline="0" dirty="0" smtClean="0"/>
                        <a:t>Southeast-Caribbean</a:t>
                      </a:r>
                      <a:r>
                        <a:rPr lang="en-US" sz="2000" u="none" strike="noStrike" baseline="0" dirty="0"/>
                        <a:t>)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5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V (Midwest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Mixed (soft/balanced)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VI (</a:t>
                      </a:r>
                      <a:r>
                        <a:rPr lang="en-US" sz="2000" u="none" strike="noStrike" baseline="0" dirty="0" smtClean="0"/>
                        <a:t>Southwest</a:t>
                      </a:r>
                      <a:r>
                        <a:rPr lang="en-US" sz="2000" u="none" strike="noStrike" baseline="0" dirty="0"/>
                        <a:t>)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</a:rPr>
                        <a:t>Slightly 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 smtClean="0">
                          <a:latin typeface="+mn-lt"/>
                        </a:rPr>
                        <a:t>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VII (Great Plains)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</a:rPr>
                        <a:t>Balanced (Soft in MO)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 smtClean="0">
                          <a:latin typeface="+mn-lt"/>
                        </a:rPr>
                        <a:t>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4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VIII (Rocky Mountains)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 smtClean="0">
                          <a:latin typeface="+mn-lt"/>
                        </a:rPr>
                        <a:t>Mixed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5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</a:t>
                      </a:r>
                      <a:r>
                        <a:rPr lang="en-US" sz="2000" u="none" strike="noStrike" baseline="0" dirty="0" smtClean="0"/>
                        <a:t>IX </a:t>
                      </a:r>
                      <a:r>
                        <a:rPr lang="en-US" sz="2000" u="none" strike="noStrike" baseline="0" dirty="0"/>
                        <a:t>(Pacific)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Mixed 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/>
                        <a:t>Region X (Northwest)</a:t>
                      </a:r>
                      <a:endParaRPr lang="en-US" sz="2000" b="1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baseline="0" dirty="0">
                          <a:latin typeface="+mn-lt"/>
                        </a:rPr>
                        <a:t>Soft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</a:rPr>
                        <a:t>Balanced</a:t>
                      </a:r>
                      <a:endParaRPr lang="en-US" sz="2000" b="0" i="0" u="none" strike="noStrike" baseline="0" dirty="0">
                        <a:solidFill>
                          <a:schemeClr val="tx1">
                            <a:lumMod val="8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531813" y="176213"/>
            <a:ext cx="8104187" cy="69215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National Home Price Indices</a:t>
            </a:r>
            <a:b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Based on Qtr. To Same Qtr. Previous Year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457200" y="105428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pi annual s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218849"/>
            <a:ext cx="8242300" cy="531018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pi Q sa s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8" y="177347"/>
            <a:ext cx="8035925" cy="531018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reclosures change state ju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91860"/>
            <a:ext cx="8191500" cy="531018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foreclosures total state ju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6" y="175079"/>
            <a:ext cx="8345488" cy="531018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nar annual s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207963"/>
            <a:ext cx="8448675" cy="532288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nar Q s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7120"/>
            <a:ext cx="8280400" cy="531018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150813"/>
            <a:ext cx="8394700" cy="88582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SF Permit Activity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During 12 Months Ending</a:t>
            </a:r>
            <a:endParaRPr lang="en-US" sz="2000" dirty="0">
              <a:latin typeface="Verdana" pitchFamily="34" charset="0"/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/>
        </p:nvGraphicFramePr>
        <p:xfrm>
          <a:off x="353785" y="1037228"/>
          <a:ext cx="839492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363" y="277813"/>
            <a:ext cx="8104187" cy="430212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Nonfarm Payrolls </a:t>
            </a:r>
            <a:b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12-month Averages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221225" y="914401"/>
          <a:ext cx="8701549" cy="47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11138"/>
            <a:ext cx="8104187" cy="6937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Percentage Change in SF Activity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Months Ending 6/09 to 6/10</a:t>
            </a:r>
            <a:endParaRPr lang="en-US" sz="2800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/>
        </p:nvGraphicFramePr>
        <p:xfrm>
          <a:off x="490538" y="110546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ocds q2 10 single family bp annu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44" y="271917"/>
            <a:ext cx="8113713" cy="52324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ocds q to q q2 10 SF b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319314"/>
            <a:ext cx="8139112" cy="527208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reis 168 increased vacancies q2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33829"/>
            <a:ext cx="8189913" cy="528478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reis 168 decreased vacancies q2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1" y="275771"/>
            <a:ext cx="8364538" cy="52324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reis 168 decreased rents q2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3" y="188686"/>
            <a:ext cx="8178800" cy="527208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reis 168 increased rents q2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32229"/>
            <a:ext cx="8364537" cy="51816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63" y="188913"/>
            <a:ext cx="7450137" cy="6937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MF Permit Activity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During 12 Months Ending</a:t>
            </a:r>
            <a:endParaRPr lang="en-US" sz="2200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/>
        </p:nvGraphicFramePr>
        <p:xfrm>
          <a:off x="215315" y="1251472"/>
          <a:ext cx="877551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96850"/>
            <a:ext cx="8105775" cy="6937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Percentage Change in MF Activity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Months Ending 6/09 to 6/10</a:t>
            </a:r>
            <a:endParaRPr lang="en-US" sz="2200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/>
        </p:nvGraphicFramePr>
        <p:xfrm>
          <a:off x="457200" y="11464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ocds q2 10 multifamily bp 1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6" y="204560"/>
            <a:ext cx="8383588" cy="528478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825" y="201613"/>
            <a:ext cx="8104188" cy="693737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Nonfarm Payrolls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Annual Percentage Change (12-month avg.)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457200" y="10645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ocds q to q q2 10 MF b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75305"/>
            <a:ext cx="8269288" cy="529748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434975"/>
            <a:ext cx="8104188" cy="69215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For additional information: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90538" y="1590675"/>
            <a:ext cx="810418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1125" lvl="1">
              <a:buFont typeface="Arial" pitchFamily="34" charset="0"/>
              <a:buChar char="•"/>
              <a:tabLst>
                <a:tab pos="395288" algn="l"/>
              </a:tabLst>
            </a:pPr>
            <a:r>
              <a:rPr lang="en-US" sz="280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sz="24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U.S. Housing Market Conditions Report</a:t>
            </a:r>
          </a:p>
          <a:p>
            <a:pPr marL="111125" lvl="1">
              <a:tabLst>
                <a:tab pos="395288" algn="l"/>
              </a:tabLst>
            </a:pPr>
            <a:r>
              <a:rPr lang="en-US" sz="24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  2Q 2010 available at </a:t>
            </a:r>
            <a:r>
              <a:rPr lang="en-US" sz="2400" b="1">
                <a:solidFill>
                  <a:srgbClr val="EA403B"/>
                </a:solidFill>
                <a:latin typeface="Verdana" pitchFamily="34" charset="0"/>
                <a:cs typeface="Arial" pitchFamily="34" charset="0"/>
              </a:rPr>
              <a:t>www.huduser.org</a:t>
            </a:r>
          </a:p>
          <a:p>
            <a:pPr marL="111125" lvl="1">
              <a:tabLst>
                <a:tab pos="395288" algn="l"/>
              </a:tabLst>
            </a:pPr>
            <a:endParaRPr lang="en-US" sz="2400" b="1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marL="111125" lvl="1">
              <a:buFont typeface="Arial" pitchFamily="34" charset="0"/>
              <a:buChar char="•"/>
              <a:tabLst>
                <a:tab pos="395288" algn="l"/>
              </a:tabLst>
            </a:pPr>
            <a:r>
              <a:rPr lang="en-US" sz="24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 Contact your local Regional or Field </a:t>
            </a:r>
          </a:p>
          <a:p>
            <a:pPr marL="111125" lvl="1">
              <a:tabLst>
                <a:tab pos="395288" algn="l"/>
              </a:tabLst>
            </a:pPr>
            <a:r>
              <a:rPr lang="en-US" sz="24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  Economist</a:t>
            </a:r>
          </a:p>
          <a:p>
            <a:pPr marL="111125" lvl="1">
              <a:tabLst>
                <a:tab pos="395288" algn="l"/>
              </a:tabLst>
            </a:pPr>
            <a:endParaRPr lang="en-US" sz="2400" b="1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marL="111125" lvl="1">
              <a:buFont typeface="Arial" pitchFamily="34" charset="0"/>
              <a:buChar char="•"/>
              <a:tabLst>
                <a:tab pos="395288" algn="l"/>
              </a:tabLst>
            </a:pPr>
            <a:r>
              <a:rPr lang="en-US" sz="24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 Contact me at kevin.p.kane@hud.gov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013" y="257175"/>
            <a:ext cx="8104187" cy="693738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Regional Nonfarm Payrolls</a:t>
            </a:r>
            <a:r>
              <a:rPr lang="en-US" sz="2000" dirty="0" smtClean="0">
                <a:latin typeface="Verdana" pitchFamily="34" charset="0"/>
              </a:rPr>
              <a:t/>
            </a:r>
            <a:br>
              <a:rPr lang="en-US" sz="2000" dirty="0" smtClean="0">
                <a:latin typeface="Verdana" pitchFamily="34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Percentage Change 12 months ending June 2010 </a:t>
            </a:r>
            <a:endParaRPr lang="en-US" sz="2000" dirty="0" smtClean="0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77422" y="1107583"/>
          <a:ext cx="8748214" cy="43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nonfarm chg annual q2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4" y="269195"/>
            <a:ext cx="8139113" cy="52451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onfarm chg 3M q2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246738"/>
            <a:ext cx="8139112" cy="52451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257175"/>
            <a:ext cx="8104187" cy="6937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Nonfarm Change by Sector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Percentage Change 12 months ending June 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365161"/>
          <a:ext cx="8976575" cy="427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laus current UE RT q2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8" y="315242"/>
            <a:ext cx="8023225" cy="52324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us 12M UE RT chg q2 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94" y="227919"/>
            <a:ext cx="8202612" cy="525938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UD">
      <a:dk1>
        <a:srgbClr val="042665"/>
      </a:dk1>
      <a:lt1>
        <a:sysClr val="window" lastClr="FFFFFF"/>
      </a:lt1>
      <a:dk2>
        <a:srgbClr val="074388"/>
      </a:dk2>
      <a:lt2>
        <a:srgbClr val="FFFFFE"/>
      </a:lt2>
      <a:accent1>
        <a:srgbClr val="3D3D3D"/>
      </a:accent1>
      <a:accent2>
        <a:srgbClr val="A4A4A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3769"/>
      </a:hlink>
      <a:folHlink>
        <a:srgbClr val="A4A4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HUD">
    <a:dk1>
      <a:srgbClr val="042665"/>
    </a:dk1>
    <a:lt1>
      <a:sysClr val="window" lastClr="FFFFFF"/>
    </a:lt1>
    <a:dk2>
      <a:srgbClr val="074388"/>
    </a:dk2>
    <a:lt2>
      <a:srgbClr val="FFFFFE"/>
    </a:lt2>
    <a:accent1>
      <a:srgbClr val="3D3D3D"/>
    </a:accent1>
    <a:accent2>
      <a:srgbClr val="A4A4A4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0E3769"/>
    </a:hlink>
    <a:folHlink>
      <a:srgbClr val="A4A4A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278</Words>
  <Application>Microsoft Office PowerPoint</Application>
  <PresentationFormat>On-screen Show (4:3)</PresentationFormat>
  <Paragraphs>75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ＭＳ Ｐゴシック</vt:lpstr>
      <vt:lpstr>Calibri</vt:lpstr>
      <vt:lpstr>Verdana</vt:lpstr>
      <vt:lpstr>Office Theme</vt:lpstr>
      <vt:lpstr>State of the Nation’s  Housing Markets   2nd Quarter 2010 Update</vt:lpstr>
      <vt:lpstr>Nonfarm Payrolls  12-month Averages</vt:lpstr>
      <vt:lpstr>Nonfarm Payrolls Annual Percentage Change (12-month avg.)</vt:lpstr>
      <vt:lpstr>Regional Nonfarm Payrolls Percentage Change 12 months ending June 2010 </vt:lpstr>
      <vt:lpstr>Slide 5</vt:lpstr>
      <vt:lpstr>Slide 6</vt:lpstr>
      <vt:lpstr>Nonfarm Change by Sector Percentage Change 12 months ending June 2010</vt:lpstr>
      <vt:lpstr>Slide 8</vt:lpstr>
      <vt:lpstr>Slide 9</vt:lpstr>
      <vt:lpstr>Slide 10</vt:lpstr>
      <vt:lpstr>Regional Conditions 2Q 2010</vt:lpstr>
      <vt:lpstr>National Home Price Indices Based on Qtr. To Same Qtr. Previous Year</vt:lpstr>
      <vt:lpstr>Slide 13</vt:lpstr>
      <vt:lpstr>Slide 14</vt:lpstr>
      <vt:lpstr>Slide 15</vt:lpstr>
      <vt:lpstr>Slide 16</vt:lpstr>
      <vt:lpstr>Slide 17</vt:lpstr>
      <vt:lpstr>Slide 18</vt:lpstr>
      <vt:lpstr>SF Permit Activity During 12 Months Ending</vt:lpstr>
      <vt:lpstr>Percentage Change in SF Activity 12 Months Ending 6/09 to 6/10</vt:lpstr>
      <vt:lpstr>Slide 21</vt:lpstr>
      <vt:lpstr>Slide 22</vt:lpstr>
      <vt:lpstr>Slide 23</vt:lpstr>
      <vt:lpstr>Slide 24</vt:lpstr>
      <vt:lpstr>Slide 25</vt:lpstr>
      <vt:lpstr>Slide 26</vt:lpstr>
      <vt:lpstr>MF Permit Activity During 12 Months Ending</vt:lpstr>
      <vt:lpstr>Percentage Change in MF Activity 12 Months Ending 6/09 to 6/10</vt:lpstr>
      <vt:lpstr>Slide 29</vt:lpstr>
      <vt:lpstr>Slide 30</vt:lpstr>
      <vt:lpstr>For additional information: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Predmore</dc:creator>
  <cp:lastModifiedBy>h10522</cp:lastModifiedBy>
  <cp:revision>291</cp:revision>
  <cp:lastPrinted>2010-05-03T18:33:46Z</cp:lastPrinted>
  <dcterms:created xsi:type="dcterms:W3CDTF">2010-05-03T18:29:10Z</dcterms:created>
  <dcterms:modified xsi:type="dcterms:W3CDTF">2010-09-09T14:11:03Z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1450601231</vt:i4>
  </property>
  <property fmtid="{D5CDD505-2E9C-101B-9397-08002B2CF9AE}" pid="3" name="_NewReviewCycle">
    <vt:lpwstr/>
  </property>
  <property fmtid="{D5CDD505-2E9C-101B-9397-08002B2CF9AE}" pid="4" name="_EmailSubject">
    <vt:lpwstr>Update on Housing Market Conditions September 9th meeting</vt:lpwstr>
  </property>
  <property fmtid="{D5CDD505-2E9C-101B-9397-08002B2CF9AE}" pid="5" name="_AuthorEmail">
    <vt:lpwstr>Vanessa.Void-Taylor@hud.gov</vt:lpwstr>
  </property>
  <property fmtid="{D5CDD505-2E9C-101B-9397-08002B2CF9AE}" pid="6" name="_AuthorEmailDisplayName">
    <vt:lpwstr>Void-Taylor, Vanessa</vt:lpwstr>
  </property>
</Properties>
</file>